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274" r:id="rId2"/>
    <p:sldId id="285" r:id="rId3"/>
    <p:sldId id="286" r:id="rId4"/>
    <p:sldId id="264" r:id="rId5"/>
    <p:sldId id="266" r:id="rId6"/>
    <p:sldId id="265" r:id="rId7"/>
    <p:sldId id="267" r:id="rId8"/>
    <p:sldId id="268" r:id="rId9"/>
    <p:sldId id="269" r:id="rId10"/>
    <p:sldId id="276" r:id="rId11"/>
    <p:sldId id="290" r:id="rId12"/>
    <p:sldId id="287" r:id="rId13"/>
    <p:sldId id="296" r:id="rId14"/>
    <p:sldId id="288" r:id="rId15"/>
    <p:sldId id="278" r:id="rId16"/>
    <p:sldId id="280" r:id="rId17"/>
    <p:sldId id="279" r:id="rId18"/>
    <p:sldId id="256" r:id="rId19"/>
    <p:sldId id="282" r:id="rId20"/>
    <p:sldId id="283" r:id="rId21"/>
    <p:sldId id="271" r:id="rId22"/>
    <p:sldId id="291" r:id="rId23"/>
    <p:sldId id="292" r:id="rId24"/>
    <p:sldId id="293" r:id="rId25"/>
    <p:sldId id="295" r:id="rId26"/>
    <p:sldId id="29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A5BA"/>
    <a:srgbClr val="74B4CF"/>
    <a:srgbClr val="C4DE7A"/>
    <a:srgbClr val="AAD43C"/>
    <a:srgbClr val="05516F"/>
    <a:srgbClr val="0B2F40"/>
    <a:srgbClr val="F2F2F2"/>
    <a:srgbClr val="2B7FA8"/>
    <a:srgbClr val="75B4D0"/>
    <a:srgbClr val="79B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38"/>
    <p:restoredTop sz="94684"/>
  </p:normalViewPr>
  <p:slideViewPr>
    <p:cSldViewPr snapToGrid="0">
      <p:cViewPr varScale="1">
        <p:scale>
          <a:sx n="106" d="100"/>
          <a:sy n="106" d="100"/>
        </p:scale>
        <p:origin x="11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9BA224-E2E6-0649-9A8D-A2C7DA1BC2E5}" type="datetimeFigureOut">
              <a:rPr lang="en-US" smtClean="0"/>
              <a:t>8/9/24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B675D-AC6A-1B4F-AA1C-B7DFBA740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27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B675D-AC6A-1B4F-AA1C-B7DFBA740D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51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B675D-AC6A-1B4F-AA1C-B7DFBA740DA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03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01619-F656-C99D-7206-0D4958884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CBE930-E3CF-B746-FF74-743DD0AC8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A5571-591E-B1F4-88B6-29826370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53B7F-B6C5-0041-8B62-60232D804AAA}" type="datetime1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1F259-4703-DB22-FC69-F9A56D3B4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E693E-281B-7033-5357-DD6A5C4DC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FA1D-98EC-3D41-BFDE-D5086153D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0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6DD03-DB81-2DB1-E303-3DB0C4697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A34408-8C40-01DC-169B-5EAD63AE9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1A91E-598D-2D0A-0172-8C8A02AB3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E2806-D744-FA45-BA3E-092B0C91FCE0}" type="datetime1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40BFD-66CC-400C-8FF9-5D39E4FCF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D3C7A-2185-B68E-981A-781A85D5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FA1D-98EC-3D41-BFDE-D5086153D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10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C5BCD5-1B07-BD99-B70D-9BFD4671E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34F57D-A09E-5884-2FB6-A2BDD39914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06D87-A5EB-9F00-D823-00EBE6ED0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60E0-36C0-864C-9E43-3531DD5E4F15}" type="datetime1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D58B1-FB8B-0D53-6428-FE2BDDED4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F61BD-BE2E-89D4-111D-B84C67184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FA1D-98EC-3D41-BFDE-D5086153D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54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1537B-78CE-036A-D829-D3FEDBBAE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72672-6CF2-A50F-6D3C-763AEA846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8E05A-8055-35E7-F666-5C45CECEE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2A555-A11D-E04A-A50A-50136C40FC36}" type="datetime1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14176-084E-4530-49CC-A88741B45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A431A-5653-5D70-0D05-3F45285A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FA1D-98EC-3D41-BFDE-D5086153D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23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8D54-6598-6C1B-55D7-632FD11A2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5DF63-F670-7318-ECBE-3C9EE6B44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7C28F-4940-BFC0-7B81-C9AE5C48A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BA8F-8931-1B4E-8BED-B1BF1F168054}" type="datetime1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D72E5-0BC6-7BEA-88E4-BC8229D48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F4E57-314B-CCEC-1482-05E4DF867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FA1D-98EC-3D41-BFDE-D5086153D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615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D263B-43D6-FA7B-440A-6885DF464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27E00-91BF-33B8-9F3E-6D07AFEEA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16FAA-B1F4-CFEB-A46E-9E093FC48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5F9B9-C755-203A-8E0C-D2DE099BB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85425-56EC-2243-AD86-01819A2742CC}" type="datetime1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DA056-1F47-E8CA-D602-17410E9D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6B40B2-87FA-4003-2F74-391C123B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FA1D-98EC-3D41-BFDE-D5086153D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21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1681B-91D8-D035-56E5-1AD4D33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29D65-D4A3-F73C-2CCC-37C1B07D7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264D08-437D-9B85-06EF-08A33DFF3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FABFEA-5438-23EC-C496-1CF022B5D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17B8E2-DDC7-A817-3DDD-FD67A4EB06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FDD705-FE31-2DD6-EF30-E82A5E7AE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EDB80-E11A-234F-974B-677BEBDE9476}" type="datetime1">
              <a:rPr lang="en-US" smtClean="0"/>
              <a:t>8/9/24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35CDFF-0AA1-503F-2933-20441B645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F403E-31E2-00B0-6AD3-612AEF9E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FA1D-98EC-3D41-BFDE-D5086153D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26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E4A83-0C53-E243-71AD-3772B22A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4B0FC8-18C2-5D21-A425-F60103BC1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3384C-F328-AE4F-ACD5-3DE97422C8BF}" type="datetime1">
              <a:rPr lang="en-US" smtClean="0"/>
              <a:t>8/9/24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7607D8-ABFA-CE8B-CE6B-62D51B320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F14C0D-913F-D87A-4561-8CBD7B777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FA1D-98EC-3D41-BFDE-D5086153D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8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021030-6F19-ECF4-A728-592969F5E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B649D-85EC-E147-8A4E-F83290FAE8A2}" type="datetime1">
              <a:rPr lang="en-US" smtClean="0"/>
              <a:t>8/9/24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53A3D-92ED-9C23-ED43-35409EBA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74B88-D6BE-E9F5-12DA-F4F1CD70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FA1D-98EC-3D41-BFDE-D5086153D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70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08CFA-382B-1E79-1AFE-88BB2682D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4A864-6F9E-A8EE-B4E2-9F61F8F41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C79CC-BF03-9607-160D-8B00F7515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B19060-D592-4FAE-2D9F-375EE824D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AF6F-D974-6A46-AE92-85993316FF62}" type="datetime1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069ACC-036B-D997-AB06-D1BF55C18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8A3EE-B5A0-3EB0-B9FB-3B2197240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FA1D-98EC-3D41-BFDE-D5086153D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5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395AE-0D5E-33FC-CB96-90355837B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3CE388-10D0-A243-E961-64B1723CD7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757F3-9AE5-FDBA-0036-3A58D01E8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6A409-DACB-70FD-AACF-0B03C526B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D906-7AF7-6549-A688-7678B4B4D545}" type="datetime1">
              <a:rPr lang="en-US" smtClean="0"/>
              <a:t>8/9/24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6423E-079B-AC63-98CA-B6EA2D16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8B8A5-CDC8-408C-953B-96181F552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FA1D-98EC-3D41-BFDE-D5086153D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1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6B5B1E-0F74-60B0-6FE3-D88355A8D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95EF3-95F7-46D0-10A4-3D24E50E1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D9E0B-B20F-7765-2AE6-2186603A33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5BBC51-94D1-9E4A-AFF6-54361AE5ED04}" type="datetime1">
              <a:rPr lang="en-US" smtClean="0"/>
              <a:t>8/9/24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EB4B3-E7A0-6987-6E85-900E54C9B7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6541A-EFD0-78C9-02A6-42CF739CA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65FA1D-98EC-3D41-BFDE-D5086153D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7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openxmlformats.org/officeDocument/2006/relationships/image" Target="../media/image79.sv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svg"/><Relationship Id="rId7" Type="http://schemas.openxmlformats.org/officeDocument/2006/relationships/image" Target="../media/image91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svg"/><Relationship Id="rId4" Type="http://schemas.openxmlformats.org/officeDocument/2006/relationships/image" Target="../media/image88.png"/><Relationship Id="rId9" Type="http://schemas.openxmlformats.org/officeDocument/2006/relationships/image" Target="../media/image93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svg"/><Relationship Id="rId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Relationship Id="rId9" Type="http://schemas.microsoft.com/office/2007/relationships/hdphoto" Target="../media/hdphoto5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emf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emf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microsoft.com/office/2007/relationships/hdphoto" Target="../media/hdphoto10.wdp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microsoft.com/office/2007/relationships/hdphoto" Target="../media/hdphoto6.wdp"/><Relationship Id="rId21" Type="http://schemas.openxmlformats.org/officeDocument/2006/relationships/image" Target="../media/image41.svg"/><Relationship Id="rId7" Type="http://schemas.microsoft.com/office/2007/relationships/hdphoto" Target="../media/hdphoto8.wdp"/><Relationship Id="rId12" Type="http://schemas.openxmlformats.org/officeDocument/2006/relationships/image" Target="../media/image35.png"/><Relationship Id="rId17" Type="http://schemas.microsoft.com/office/2007/relationships/hdphoto" Target="../media/hdphoto12.wdp"/><Relationship Id="rId25" Type="http://schemas.openxmlformats.org/officeDocument/2006/relationships/image" Target="../media/image45.svg"/><Relationship Id="rId33" Type="http://schemas.openxmlformats.org/officeDocument/2006/relationships/image" Target="../media/image53.svg"/><Relationship Id="rId2" Type="http://schemas.openxmlformats.org/officeDocument/2006/relationships/image" Target="../media/image29.png"/><Relationship Id="rId16" Type="http://schemas.openxmlformats.org/officeDocument/2006/relationships/image" Target="../media/image37.png"/><Relationship Id="rId20" Type="http://schemas.openxmlformats.org/officeDocument/2006/relationships/image" Target="../media/image40.png"/><Relationship Id="rId29" Type="http://schemas.openxmlformats.org/officeDocument/2006/relationships/image" Target="../media/image4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5" Type="http://schemas.microsoft.com/office/2007/relationships/hdphoto" Target="../media/hdphoto7.wdp"/><Relationship Id="rId15" Type="http://schemas.microsoft.com/office/2007/relationships/hdphoto" Target="../media/hdphoto11.wdp"/><Relationship Id="rId23" Type="http://schemas.openxmlformats.org/officeDocument/2006/relationships/image" Target="../media/image43.svg"/><Relationship Id="rId28" Type="http://schemas.openxmlformats.org/officeDocument/2006/relationships/image" Target="../media/image48.png"/><Relationship Id="rId10" Type="http://schemas.microsoft.com/office/2007/relationships/hdphoto" Target="../media/hdphoto9.wdp"/><Relationship Id="rId19" Type="http://schemas.openxmlformats.org/officeDocument/2006/relationships/image" Target="../media/image39.svg"/><Relationship Id="rId31" Type="http://schemas.openxmlformats.org/officeDocument/2006/relationships/image" Target="../media/image51.svg"/><Relationship Id="rId4" Type="http://schemas.openxmlformats.org/officeDocument/2006/relationships/image" Target="../media/image30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Relationship Id="rId22" Type="http://schemas.openxmlformats.org/officeDocument/2006/relationships/image" Target="../media/image42.png"/><Relationship Id="rId27" Type="http://schemas.openxmlformats.org/officeDocument/2006/relationships/image" Target="../media/image47.svg"/><Relationship Id="rId30" Type="http://schemas.openxmlformats.org/officeDocument/2006/relationships/image" Target="../media/image50.png"/><Relationship Id="rId8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188268AD-BEA5-C2F8-F67D-65AD5E7C83B3}"/>
              </a:ext>
            </a:extLst>
          </p:cNvPr>
          <p:cNvSpPr/>
          <p:nvPr/>
        </p:nvSpPr>
        <p:spPr>
          <a:xfrm>
            <a:off x="1" y="1975259"/>
            <a:ext cx="2905023" cy="4891209"/>
          </a:xfrm>
          <a:custGeom>
            <a:avLst/>
            <a:gdLst>
              <a:gd name="connsiteX0" fmla="*/ 0 w 2905023"/>
              <a:gd name="connsiteY0" fmla="*/ 0 h 4891209"/>
              <a:gd name="connsiteX1" fmla="*/ 2905023 w 2905023"/>
              <a:gd name="connsiteY1" fmla="*/ 2802000 h 4891209"/>
              <a:gd name="connsiteX2" fmla="*/ 889904 w 2905023"/>
              <a:gd name="connsiteY2" fmla="*/ 4891209 h 4891209"/>
              <a:gd name="connsiteX3" fmla="*/ 0 w 2905023"/>
              <a:gd name="connsiteY3" fmla="*/ 4891209 h 4891209"/>
              <a:gd name="connsiteX4" fmla="*/ 0 w 2905023"/>
              <a:gd name="connsiteY4" fmla="*/ 4807680 h 4891209"/>
              <a:gd name="connsiteX5" fmla="*/ 1884866 w 2905023"/>
              <a:gd name="connsiteY5" fmla="*/ 2853513 h 4891209"/>
              <a:gd name="connsiteX6" fmla="*/ 0 w 2905023"/>
              <a:gd name="connsiteY6" fmla="*/ 1035491 h 4891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5023" h="4891209">
                <a:moveTo>
                  <a:pt x="0" y="0"/>
                </a:moveTo>
                <a:lnTo>
                  <a:pt x="2905023" y="2802000"/>
                </a:lnTo>
                <a:lnTo>
                  <a:pt x="889904" y="4891209"/>
                </a:lnTo>
                <a:lnTo>
                  <a:pt x="0" y="4891209"/>
                </a:lnTo>
                <a:lnTo>
                  <a:pt x="0" y="4807680"/>
                </a:lnTo>
                <a:lnTo>
                  <a:pt x="1884866" y="2853513"/>
                </a:lnTo>
                <a:lnTo>
                  <a:pt x="0" y="1035491"/>
                </a:lnTo>
                <a:close/>
              </a:path>
            </a:pathLst>
          </a:cu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23050F4-A3DB-22CE-B79E-CC339E81C370}"/>
              </a:ext>
            </a:extLst>
          </p:cNvPr>
          <p:cNvSpPr/>
          <p:nvPr/>
        </p:nvSpPr>
        <p:spPr>
          <a:xfrm>
            <a:off x="5424610" y="-10393"/>
            <a:ext cx="6784321" cy="6878784"/>
          </a:xfrm>
          <a:custGeom>
            <a:avLst/>
            <a:gdLst>
              <a:gd name="connsiteX0" fmla="*/ 3397893 w 6784321"/>
              <a:gd name="connsiteY0" fmla="*/ 0 h 6878784"/>
              <a:gd name="connsiteX1" fmla="*/ 5819238 w 6784321"/>
              <a:gd name="connsiteY1" fmla="*/ 0 h 6878784"/>
              <a:gd name="connsiteX2" fmla="*/ 6784321 w 6784321"/>
              <a:gd name="connsiteY2" fmla="*/ 948530 h 6878784"/>
              <a:gd name="connsiteX3" fmla="*/ 6784321 w 6784321"/>
              <a:gd name="connsiteY3" fmla="*/ 4896158 h 6878784"/>
              <a:gd name="connsiteX4" fmla="*/ 4835700 w 6784321"/>
              <a:gd name="connsiteY4" fmla="*/ 6878784 h 6878784"/>
              <a:gd name="connsiteX5" fmla="*/ 3481304 w 6784321"/>
              <a:gd name="connsiteY5" fmla="*/ 6878784 h 6878784"/>
              <a:gd name="connsiteX6" fmla="*/ 0 w 6784321"/>
              <a:gd name="connsiteY6" fmla="*/ 3457190 h 6878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4321" h="6878784">
                <a:moveTo>
                  <a:pt x="3397893" y="0"/>
                </a:moveTo>
                <a:lnTo>
                  <a:pt x="5819238" y="0"/>
                </a:lnTo>
                <a:lnTo>
                  <a:pt x="6784321" y="948530"/>
                </a:lnTo>
                <a:lnTo>
                  <a:pt x="6784321" y="4896158"/>
                </a:lnTo>
                <a:lnTo>
                  <a:pt x="4835700" y="6878784"/>
                </a:lnTo>
                <a:lnTo>
                  <a:pt x="3481304" y="6878784"/>
                </a:lnTo>
                <a:lnTo>
                  <a:pt x="0" y="345719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87D6E1-F05E-B9B2-602C-45D0F61FCC6E}"/>
              </a:ext>
            </a:extLst>
          </p:cNvPr>
          <p:cNvGrpSpPr/>
          <p:nvPr/>
        </p:nvGrpSpPr>
        <p:grpSpPr>
          <a:xfrm>
            <a:off x="5746348" y="-8469"/>
            <a:ext cx="6462279" cy="6876860"/>
            <a:chOff x="5729722" y="-2"/>
            <a:chExt cx="6462279" cy="6876860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EA67DFC-7861-FC9E-4892-D2EC0B508453}"/>
                </a:ext>
              </a:extLst>
            </p:cNvPr>
            <p:cNvSpPr/>
            <p:nvPr/>
          </p:nvSpPr>
          <p:spPr>
            <a:xfrm>
              <a:off x="5729722" y="-2"/>
              <a:ext cx="6462278" cy="6858001"/>
            </a:xfrm>
            <a:custGeom>
              <a:avLst/>
              <a:gdLst>
                <a:gd name="connsiteX0" fmla="*/ 3420893 w 6462278"/>
                <a:gd name="connsiteY0" fmla="*/ 0 h 6858001"/>
                <a:gd name="connsiteX1" fmla="*/ 6462278 w 6462278"/>
                <a:gd name="connsiteY1" fmla="*/ 0 h 6858001"/>
                <a:gd name="connsiteX2" fmla="*/ 6462278 w 6462278"/>
                <a:gd name="connsiteY2" fmla="*/ 6858001 h 6858001"/>
                <a:gd name="connsiteX3" fmla="*/ 3436916 w 6462278"/>
                <a:gd name="connsiteY3" fmla="*/ 6858001 h 6858001"/>
                <a:gd name="connsiteX4" fmla="*/ 0 w 6462278"/>
                <a:gd name="connsiteY4" fmla="*/ 3455754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2278" h="6858001">
                  <a:moveTo>
                    <a:pt x="3420893" y="0"/>
                  </a:moveTo>
                  <a:lnTo>
                    <a:pt x="6462278" y="0"/>
                  </a:lnTo>
                  <a:lnTo>
                    <a:pt x="6462278" y="6858001"/>
                  </a:lnTo>
                  <a:lnTo>
                    <a:pt x="3436916" y="6858001"/>
                  </a:lnTo>
                  <a:lnTo>
                    <a:pt x="0" y="345575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223AEA-0838-8369-042D-CCC9B31F24C4}"/>
                </a:ext>
              </a:extLst>
            </p:cNvPr>
            <p:cNvSpPr/>
            <p:nvPr/>
          </p:nvSpPr>
          <p:spPr>
            <a:xfrm rot="2674019">
              <a:off x="6977150" y="2140527"/>
              <a:ext cx="2576945" cy="2576946"/>
            </a:xfrm>
            <a:prstGeom prst="rect">
              <a:avLst/>
            </a:prstGeom>
            <a:solidFill>
              <a:srgbClr val="A9D3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9B17D01F-5387-C8BB-2188-1128D1FB3E43}"/>
                </a:ext>
              </a:extLst>
            </p:cNvPr>
            <p:cNvSpPr/>
            <p:nvPr/>
          </p:nvSpPr>
          <p:spPr>
            <a:xfrm>
              <a:off x="6914750" y="8466"/>
              <a:ext cx="5277251" cy="6866468"/>
            </a:xfrm>
            <a:custGeom>
              <a:avLst/>
              <a:gdLst>
                <a:gd name="connsiteX0" fmla="*/ 3420893 w 5277251"/>
                <a:gd name="connsiteY0" fmla="*/ 0 h 6858001"/>
                <a:gd name="connsiteX1" fmla="*/ 5277251 w 5277251"/>
                <a:gd name="connsiteY1" fmla="*/ 0 h 6858001"/>
                <a:gd name="connsiteX2" fmla="*/ 5277251 w 5277251"/>
                <a:gd name="connsiteY2" fmla="*/ 6858001 h 6858001"/>
                <a:gd name="connsiteX3" fmla="*/ 3436918 w 5277251"/>
                <a:gd name="connsiteY3" fmla="*/ 6858001 h 6858001"/>
                <a:gd name="connsiteX4" fmla="*/ 0 w 5277251"/>
                <a:gd name="connsiteY4" fmla="*/ 3455753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7251" h="6858001">
                  <a:moveTo>
                    <a:pt x="3420893" y="0"/>
                  </a:moveTo>
                  <a:lnTo>
                    <a:pt x="5277251" y="0"/>
                  </a:lnTo>
                  <a:lnTo>
                    <a:pt x="5277251" y="6858001"/>
                  </a:lnTo>
                  <a:lnTo>
                    <a:pt x="3436918" y="6858001"/>
                  </a:lnTo>
                  <a:lnTo>
                    <a:pt x="0" y="3455753"/>
                  </a:lnTo>
                  <a:close/>
                </a:path>
              </a:pathLst>
            </a:custGeom>
            <a:blipFill dpi="0" rotWithShape="1">
              <a:blip r:embed="rId3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tile tx="-1289050" ty="-45720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Triangle 58">
              <a:extLst>
                <a:ext uri="{FF2B5EF4-FFF2-40B4-BE49-F238E27FC236}">
                  <a16:creationId xmlns:a16="http://schemas.microsoft.com/office/drawing/2014/main" id="{328714FD-0355-FDA1-CDC5-D896FC043E64}"/>
                </a:ext>
              </a:extLst>
            </p:cNvPr>
            <p:cNvSpPr/>
            <p:nvPr/>
          </p:nvSpPr>
          <p:spPr>
            <a:xfrm>
              <a:off x="7610318" y="5269982"/>
              <a:ext cx="2948681" cy="1606876"/>
            </a:xfrm>
            <a:prstGeom prst="triangle">
              <a:avLst>
                <a:gd name="adj" fmla="val 48830"/>
              </a:avLst>
            </a:prstGeom>
            <a:solidFill>
              <a:srgbClr val="49A5B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Graphic 59" descr="Research with solid fill">
              <a:extLst>
                <a:ext uri="{FF2B5EF4-FFF2-40B4-BE49-F238E27FC236}">
                  <a16:creationId xmlns:a16="http://schemas.microsoft.com/office/drawing/2014/main" id="{062E5AD8-8C29-FBB6-27A5-40D1EABA4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48567" y="6242859"/>
              <a:ext cx="347659" cy="347659"/>
            </a:xfrm>
            <a:prstGeom prst="rect">
              <a:avLst/>
            </a:prstGeom>
          </p:spPr>
        </p:pic>
        <p:pic>
          <p:nvPicPr>
            <p:cNvPr id="62" name="Graphic 61" descr="Statistics with solid fill">
              <a:extLst>
                <a:ext uri="{FF2B5EF4-FFF2-40B4-BE49-F238E27FC236}">
                  <a16:creationId xmlns:a16="http://schemas.microsoft.com/office/drawing/2014/main" id="{9C7B84B0-1456-10A4-6421-3A55393BD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97636" y="6173677"/>
              <a:ext cx="457200" cy="457200"/>
            </a:xfrm>
            <a:prstGeom prst="rect">
              <a:avLst/>
            </a:prstGeom>
          </p:spPr>
        </p:pic>
        <p:pic>
          <p:nvPicPr>
            <p:cNvPr id="64" name="Graphic 63" descr="Bar graph with upward trend with solid fill">
              <a:extLst>
                <a:ext uri="{FF2B5EF4-FFF2-40B4-BE49-F238E27FC236}">
                  <a16:creationId xmlns:a16="http://schemas.microsoft.com/office/drawing/2014/main" id="{E070D80C-9C0C-4237-3253-A88E59A09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91794" y="6228449"/>
              <a:ext cx="402428" cy="402428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7C42D256-0D54-4F9C-F9BF-AE4FD8194EFE}"/>
              </a:ext>
            </a:extLst>
          </p:cNvPr>
          <p:cNvSpPr txBox="1"/>
          <p:nvPr/>
        </p:nvSpPr>
        <p:spPr>
          <a:xfrm>
            <a:off x="656089" y="6092442"/>
            <a:ext cx="6591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Franklin Gothic Medium Cond" panose="020B0606030402020204" pitchFamily="34" charset="0"/>
              </a:rPr>
              <a:t>THEIN-AN BUI</a:t>
            </a:r>
            <a:r>
              <a:rPr lang="en-US" sz="1400" dirty="0">
                <a:solidFill>
                  <a:srgbClr val="92D050"/>
                </a:solidFill>
                <a:latin typeface="Franklin Gothic Medium Cond" panose="020B0606030402020204" pitchFamily="34" charset="0"/>
              </a:rPr>
              <a:t>        </a:t>
            </a:r>
            <a:r>
              <a:rPr lang="en-US" sz="140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Franklin Gothic Medium Cond" panose="020B0606030402020204" pitchFamily="34" charset="0"/>
              </a:rPr>
              <a:t>HUSSEIN ABOU NASSIF MOURAD</a:t>
            </a:r>
            <a:r>
              <a:rPr lang="en-US" sz="1400" u="none" strike="noStrike" dirty="0">
                <a:solidFill>
                  <a:srgbClr val="92D050"/>
                </a:solidFill>
                <a:effectLst/>
                <a:latin typeface="Franklin Gothic Medium Cond" panose="020B0606030402020204" pitchFamily="34" charset="0"/>
              </a:rPr>
              <a:t>        </a:t>
            </a:r>
            <a:r>
              <a:rPr lang="en-US" sz="140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Franklin Gothic Medium Cond" panose="020B0606030402020204" pitchFamily="34" charset="0"/>
              </a:rPr>
              <a:t>CATHY OUYANG</a:t>
            </a:r>
            <a:r>
              <a:rPr lang="en-US" sz="1400" dirty="0">
                <a:solidFill>
                  <a:srgbClr val="92D050"/>
                </a:solidFill>
                <a:latin typeface="Franklin Gothic Medium Cond" panose="020B0606030402020204" pitchFamily="34" charset="0"/>
              </a:rPr>
              <a:t>        </a:t>
            </a:r>
            <a:r>
              <a:rPr lang="en-US" sz="140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Franklin Gothic Medium Cond" panose="020B0606030402020204" pitchFamily="34" charset="0"/>
              </a:rPr>
              <a:t>ANARGHA AJOYKUMAR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B9CDB4-71C8-459E-3216-C093322DEB81}"/>
              </a:ext>
            </a:extLst>
          </p:cNvPr>
          <p:cNvSpPr txBox="1"/>
          <p:nvPr/>
        </p:nvSpPr>
        <p:spPr>
          <a:xfrm>
            <a:off x="658663" y="3540308"/>
            <a:ext cx="2065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49A5B8"/>
                </a:solidFill>
                <a:latin typeface="Franklin Gothic Medium Cond" panose="020B0606030402020204" pitchFamily="34" charset="0"/>
              </a:rPr>
              <a:t>CAPSTONE 2024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C281605-CFF9-7BC2-9AB9-9F6222FA943E}"/>
              </a:ext>
            </a:extLst>
          </p:cNvPr>
          <p:cNvSpPr txBox="1"/>
          <p:nvPr/>
        </p:nvSpPr>
        <p:spPr>
          <a:xfrm>
            <a:off x="650197" y="2174875"/>
            <a:ext cx="4854633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b="1" u="none" strike="noStrike" cap="all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ranklin Gothic Demi Cond" panose="020B0603020102020204" pitchFamily="34" charset="0"/>
              </a:rPr>
              <a:t>Forecasting Demand</a:t>
            </a:r>
          </a:p>
          <a:p>
            <a:pPr algn="just"/>
            <a:r>
              <a:rPr lang="en-US" sz="21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panose="020B0606030402020204" pitchFamily="34" charset="0"/>
              </a:rPr>
              <a:t>in C</a:t>
            </a:r>
            <a:r>
              <a:rPr lang="en-US" sz="2100" u="none" strike="noStrike" cap="all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Franklin Gothic Medium Cond" panose="020B0606030402020204" pitchFamily="34" charset="0"/>
              </a:rPr>
              <a:t>hicago’s Emerging </a:t>
            </a:r>
            <a:r>
              <a:rPr lang="en-US" sz="2100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panose="020B0606030402020204" pitchFamily="34" charset="0"/>
              </a:rPr>
              <a:t>E-Scooter Market</a:t>
            </a:r>
          </a:p>
          <a:p>
            <a:pPr algn="just"/>
            <a:r>
              <a:rPr lang="en-US" sz="2650" b="1" u="none" strike="noStrike" cap="all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Franklin Gothic Demi Cond" panose="020B0603020102020204" pitchFamily="34" charset="0"/>
              </a:rPr>
              <a:t>Using Spatiotemporal Analysis</a:t>
            </a:r>
            <a:endParaRPr lang="en-US" sz="2650" b="1" cap="all" dirty="0">
              <a:solidFill>
                <a:schemeClr val="tx1">
                  <a:lumMod val="65000"/>
                  <a:lumOff val="35000"/>
                </a:schemeClr>
              </a:solidFill>
              <a:latin typeface="Franklin Gothic Demi Cond" panose="020B06030201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25A4D-E2A5-E44F-CB95-C10877F85758}"/>
              </a:ext>
            </a:extLst>
          </p:cNvPr>
          <p:cNvSpPr/>
          <p:nvPr/>
        </p:nvSpPr>
        <p:spPr>
          <a:xfrm>
            <a:off x="1778000" y="6220699"/>
            <a:ext cx="67734" cy="67734"/>
          </a:xfrm>
          <a:prstGeom prst="rect">
            <a:avLst/>
          </a:prstGeom>
          <a:solidFill>
            <a:srgbClr val="A9D3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C44A0C-C8E4-DDC8-20E7-6E4D4E35A925}"/>
              </a:ext>
            </a:extLst>
          </p:cNvPr>
          <p:cNvSpPr/>
          <p:nvPr/>
        </p:nvSpPr>
        <p:spPr>
          <a:xfrm>
            <a:off x="4207937" y="6220698"/>
            <a:ext cx="67734" cy="67734"/>
          </a:xfrm>
          <a:prstGeom prst="rect">
            <a:avLst/>
          </a:prstGeom>
          <a:solidFill>
            <a:srgbClr val="A9D3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5A800A-2377-E351-CF08-B3D8F4EFD0C4}"/>
              </a:ext>
            </a:extLst>
          </p:cNvPr>
          <p:cNvSpPr/>
          <p:nvPr/>
        </p:nvSpPr>
        <p:spPr>
          <a:xfrm>
            <a:off x="5469466" y="6212458"/>
            <a:ext cx="67734" cy="67734"/>
          </a:xfrm>
          <a:prstGeom prst="rect">
            <a:avLst/>
          </a:prstGeom>
          <a:solidFill>
            <a:srgbClr val="A9D3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8C649E-1EA1-5012-A3B8-64F1D7CA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9400" y="6399488"/>
            <a:ext cx="357924" cy="365125"/>
          </a:xfrm>
        </p:spPr>
        <p:txBody>
          <a:bodyPr/>
          <a:lstStyle/>
          <a:p>
            <a:fld id="{E665FA1D-98EC-3D41-BFDE-D5086153DD63}" type="slidenum">
              <a:rPr lang="en-US" smtClean="0"/>
              <a:t>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C40F2-5D8A-3D31-57D3-9C9B6C60FEF4}"/>
              </a:ext>
            </a:extLst>
          </p:cNvPr>
          <p:cNvSpPr txBox="1"/>
          <p:nvPr/>
        </p:nvSpPr>
        <p:spPr>
          <a:xfrm>
            <a:off x="680627" y="6334491"/>
            <a:ext cx="1615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Franklin Gothic Medium Cond" panose="020B0606030402020204" pitchFamily="34" charset="0"/>
              </a:rPr>
              <a:t>ADVISOR: FAN YANG</a:t>
            </a:r>
          </a:p>
        </p:txBody>
      </p:sp>
    </p:spTree>
    <p:extLst>
      <p:ext uri="{BB962C8B-B14F-4D97-AF65-F5344CB8AC3E}">
        <p14:creationId xmlns:p14="http://schemas.microsoft.com/office/powerpoint/2010/main" val="1861313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FB1AFE-C571-05A0-F531-E1271E2C176E}"/>
              </a:ext>
            </a:extLst>
          </p:cNvPr>
          <p:cNvSpPr txBox="1"/>
          <p:nvPr/>
        </p:nvSpPr>
        <p:spPr>
          <a:xfrm>
            <a:off x="881449" y="242849"/>
            <a:ext cx="105654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All models outperformed the naive baseline; LSTM performed the best with its lowest RMSE score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49EA97-857E-A170-5DDF-5C2880B6FCB6}"/>
              </a:ext>
            </a:extLst>
          </p:cNvPr>
          <p:cNvGrpSpPr/>
          <p:nvPr/>
        </p:nvGrpSpPr>
        <p:grpSpPr>
          <a:xfrm>
            <a:off x="6896725" y="1810364"/>
            <a:ext cx="4700017" cy="5055873"/>
            <a:chOff x="5849450" y="682551"/>
            <a:chExt cx="5750160" cy="61855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DB2C79-F1E5-8043-B4AB-40B78F51D987}"/>
                </a:ext>
              </a:extLst>
            </p:cNvPr>
            <p:cNvSpPr/>
            <p:nvPr/>
          </p:nvSpPr>
          <p:spPr>
            <a:xfrm>
              <a:off x="6498454" y="2601357"/>
              <a:ext cx="932156" cy="2911876"/>
            </a:xfrm>
            <a:prstGeom prst="rect">
              <a:avLst/>
            </a:prstGeom>
            <a:solidFill>
              <a:srgbClr val="49A5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EB8D09-01EE-8F72-27C3-5B970DAF06E3}"/>
                </a:ext>
              </a:extLst>
            </p:cNvPr>
            <p:cNvSpPr/>
            <p:nvPr/>
          </p:nvSpPr>
          <p:spPr>
            <a:xfrm>
              <a:off x="7671787" y="1785686"/>
              <a:ext cx="932156" cy="3727547"/>
            </a:xfrm>
            <a:prstGeom prst="rect">
              <a:avLst/>
            </a:prstGeom>
            <a:solidFill>
              <a:srgbClr val="74B4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7BC588A-4F5B-1992-8E23-79BFF13A760C}"/>
                </a:ext>
              </a:extLst>
            </p:cNvPr>
            <p:cNvSpPr/>
            <p:nvPr/>
          </p:nvSpPr>
          <p:spPr>
            <a:xfrm>
              <a:off x="8845118" y="3098507"/>
              <a:ext cx="932156" cy="2414726"/>
            </a:xfrm>
            <a:prstGeom prst="rect">
              <a:avLst/>
            </a:prstGeom>
            <a:solidFill>
              <a:srgbClr val="05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F8478C-6A5C-4DE0-5F79-1C412255C40C}"/>
                </a:ext>
              </a:extLst>
            </p:cNvPr>
            <p:cNvSpPr/>
            <p:nvPr/>
          </p:nvSpPr>
          <p:spPr>
            <a:xfrm>
              <a:off x="10018450" y="1191289"/>
              <a:ext cx="932156" cy="4332303"/>
            </a:xfrm>
            <a:prstGeom prst="rect">
              <a:avLst/>
            </a:prstGeom>
            <a:solidFill>
              <a:srgbClr val="C4DE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1F28F451-A20A-A505-8304-1D57AA0BCC51}"/>
                </a:ext>
              </a:extLst>
            </p:cNvPr>
            <p:cNvSpPr/>
            <p:nvPr/>
          </p:nvSpPr>
          <p:spPr>
            <a:xfrm>
              <a:off x="6498454" y="2102697"/>
              <a:ext cx="932156" cy="508738"/>
            </a:xfrm>
            <a:prstGeom prst="triangle">
              <a:avLst>
                <a:gd name="adj" fmla="val 49413"/>
              </a:avLst>
            </a:prstGeom>
            <a:solidFill>
              <a:srgbClr val="49A5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93EB36E8-18F8-653A-4CF2-45C6DFAB19AC}"/>
                </a:ext>
              </a:extLst>
            </p:cNvPr>
            <p:cNvSpPr/>
            <p:nvPr/>
          </p:nvSpPr>
          <p:spPr>
            <a:xfrm>
              <a:off x="7671787" y="1282561"/>
              <a:ext cx="932156" cy="508738"/>
            </a:xfrm>
            <a:prstGeom prst="triangle">
              <a:avLst>
                <a:gd name="adj" fmla="val 49413"/>
              </a:avLst>
            </a:prstGeom>
            <a:solidFill>
              <a:srgbClr val="74B4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F84D2FE5-0D8A-AC0D-F537-691485240A91}"/>
                </a:ext>
              </a:extLst>
            </p:cNvPr>
            <p:cNvSpPr/>
            <p:nvPr/>
          </p:nvSpPr>
          <p:spPr>
            <a:xfrm>
              <a:off x="8845118" y="2599848"/>
              <a:ext cx="932156" cy="508738"/>
            </a:xfrm>
            <a:prstGeom prst="triangle">
              <a:avLst>
                <a:gd name="adj" fmla="val 49413"/>
              </a:avLst>
            </a:prstGeom>
            <a:solidFill>
              <a:srgbClr val="05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ADBE9E2-2802-9F74-5994-631D5F74895B}"/>
                </a:ext>
              </a:extLst>
            </p:cNvPr>
            <p:cNvSpPr/>
            <p:nvPr/>
          </p:nvSpPr>
          <p:spPr>
            <a:xfrm>
              <a:off x="7347284" y="6184232"/>
              <a:ext cx="1256658" cy="673768"/>
            </a:xfrm>
            <a:prstGeom prst="rect">
              <a:avLst/>
            </a:prstGeom>
            <a:solidFill>
              <a:srgbClr val="74B4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B637529-983A-A982-67B5-E4FC515907B6}"/>
                </a:ext>
              </a:extLst>
            </p:cNvPr>
            <p:cNvSpPr/>
            <p:nvPr/>
          </p:nvSpPr>
          <p:spPr>
            <a:xfrm>
              <a:off x="5849450" y="6184232"/>
              <a:ext cx="1256658" cy="673768"/>
            </a:xfrm>
            <a:prstGeom prst="rect">
              <a:avLst/>
            </a:prstGeom>
            <a:solidFill>
              <a:srgbClr val="49A5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A28856C-D9CD-84BC-982E-1BE6F85FB159}"/>
                </a:ext>
              </a:extLst>
            </p:cNvPr>
            <p:cNvSpPr/>
            <p:nvPr/>
          </p:nvSpPr>
          <p:spPr>
            <a:xfrm>
              <a:off x="8845118" y="6194310"/>
              <a:ext cx="1256657" cy="673768"/>
            </a:xfrm>
            <a:prstGeom prst="rect">
              <a:avLst/>
            </a:prstGeom>
            <a:solidFill>
              <a:srgbClr val="05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08F53B-D75C-77DB-B88F-93389F9610B3}"/>
                </a:ext>
              </a:extLst>
            </p:cNvPr>
            <p:cNvSpPr/>
            <p:nvPr/>
          </p:nvSpPr>
          <p:spPr>
            <a:xfrm>
              <a:off x="10342952" y="6184232"/>
              <a:ext cx="1256658" cy="673768"/>
            </a:xfrm>
            <a:prstGeom prst="rect">
              <a:avLst/>
            </a:prstGeom>
            <a:solidFill>
              <a:srgbClr val="C4DE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8AA772F-E53A-D853-149F-05C15E5B34D4}"/>
                </a:ext>
              </a:extLst>
            </p:cNvPr>
            <p:cNvSpPr/>
            <p:nvPr/>
          </p:nvSpPr>
          <p:spPr>
            <a:xfrm>
              <a:off x="5849810" y="5511800"/>
              <a:ext cx="1577975" cy="673100"/>
            </a:xfrm>
            <a:custGeom>
              <a:avLst/>
              <a:gdLst>
                <a:gd name="connsiteX0" fmla="*/ 650875 w 1577975"/>
                <a:gd name="connsiteY0" fmla="*/ 0 h 673100"/>
                <a:gd name="connsiteX1" fmla="*/ 0 w 1577975"/>
                <a:gd name="connsiteY1" fmla="*/ 673100 h 673100"/>
                <a:gd name="connsiteX2" fmla="*/ 1250950 w 1577975"/>
                <a:gd name="connsiteY2" fmla="*/ 673100 h 673100"/>
                <a:gd name="connsiteX3" fmla="*/ 1577975 w 1577975"/>
                <a:gd name="connsiteY3" fmla="*/ 3175 h 673100"/>
                <a:gd name="connsiteX4" fmla="*/ 650875 w 1577975"/>
                <a:gd name="connsiteY4" fmla="*/ 0 h 67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7975" h="673100">
                  <a:moveTo>
                    <a:pt x="650875" y="0"/>
                  </a:moveTo>
                  <a:lnTo>
                    <a:pt x="0" y="673100"/>
                  </a:lnTo>
                  <a:lnTo>
                    <a:pt x="1250950" y="673100"/>
                  </a:lnTo>
                  <a:lnTo>
                    <a:pt x="1577975" y="3175"/>
                  </a:lnTo>
                  <a:lnTo>
                    <a:pt x="6508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3B77AC9-21EB-0BBA-254D-14C7E83AAA19}"/>
                </a:ext>
              </a:extLst>
            </p:cNvPr>
            <p:cNvSpPr/>
            <p:nvPr/>
          </p:nvSpPr>
          <p:spPr>
            <a:xfrm flipH="1">
              <a:off x="10021635" y="5511800"/>
              <a:ext cx="1577975" cy="673100"/>
            </a:xfrm>
            <a:custGeom>
              <a:avLst/>
              <a:gdLst>
                <a:gd name="connsiteX0" fmla="*/ 650875 w 1577975"/>
                <a:gd name="connsiteY0" fmla="*/ 0 h 673100"/>
                <a:gd name="connsiteX1" fmla="*/ 0 w 1577975"/>
                <a:gd name="connsiteY1" fmla="*/ 673100 h 673100"/>
                <a:gd name="connsiteX2" fmla="*/ 1250950 w 1577975"/>
                <a:gd name="connsiteY2" fmla="*/ 673100 h 673100"/>
                <a:gd name="connsiteX3" fmla="*/ 1577975 w 1577975"/>
                <a:gd name="connsiteY3" fmla="*/ 3175 h 673100"/>
                <a:gd name="connsiteX4" fmla="*/ 650875 w 1577975"/>
                <a:gd name="connsiteY4" fmla="*/ 0 h 67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7975" h="673100">
                  <a:moveTo>
                    <a:pt x="650875" y="0"/>
                  </a:moveTo>
                  <a:lnTo>
                    <a:pt x="0" y="673100"/>
                  </a:lnTo>
                  <a:lnTo>
                    <a:pt x="1250950" y="673100"/>
                  </a:lnTo>
                  <a:lnTo>
                    <a:pt x="1577975" y="3175"/>
                  </a:lnTo>
                  <a:lnTo>
                    <a:pt x="650875" y="0"/>
                  </a:lnTo>
                  <a:close/>
                </a:path>
              </a:pathLst>
            </a:custGeom>
            <a:solidFill>
              <a:srgbClr val="AAD4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4C9638-4624-B596-08B8-B24A991B32E5}"/>
                </a:ext>
              </a:extLst>
            </p:cNvPr>
            <p:cNvSpPr/>
            <p:nvPr/>
          </p:nvSpPr>
          <p:spPr>
            <a:xfrm>
              <a:off x="7347284" y="5505516"/>
              <a:ext cx="1258271" cy="681818"/>
            </a:xfrm>
            <a:custGeom>
              <a:avLst/>
              <a:gdLst>
                <a:gd name="connsiteX0" fmla="*/ 318606 w 1252122"/>
                <a:gd name="connsiteY0" fmla="*/ 6373 h 681818"/>
                <a:gd name="connsiteX1" fmla="*/ 0 w 1252122"/>
                <a:gd name="connsiteY1" fmla="*/ 681818 h 681818"/>
                <a:gd name="connsiteX2" fmla="*/ 1252122 w 1252122"/>
                <a:gd name="connsiteY2" fmla="*/ 681818 h 681818"/>
                <a:gd name="connsiteX3" fmla="*/ 1252122 w 1252122"/>
                <a:gd name="connsiteY3" fmla="*/ 0 h 681818"/>
                <a:gd name="connsiteX4" fmla="*/ 1197959 w 1252122"/>
                <a:gd name="connsiteY4" fmla="*/ 0 h 681818"/>
                <a:gd name="connsiteX5" fmla="*/ 318606 w 1252122"/>
                <a:gd name="connsiteY5" fmla="*/ 6373 h 6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122" h="681818">
                  <a:moveTo>
                    <a:pt x="318606" y="6373"/>
                  </a:moveTo>
                  <a:lnTo>
                    <a:pt x="0" y="681818"/>
                  </a:lnTo>
                  <a:lnTo>
                    <a:pt x="1252122" y="681818"/>
                  </a:lnTo>
                  <a:lnTo>
                    <a:pt x="1252122" y="0"/>
                  </a:lnTo>
                  <a:lnTo>
                    <a:pt x="1197959" y="0"/>
                  </a:lnTo>
                  <a:lnTo>
                    <a:pt x="318606" y="6373"/>
                  </a:lnTo>
                  <a:close/>
                </a:path>
              </a:pathLst>
            </a:custGeom>
            <a:solidFill>
              <a:srgbClr val="49A5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CE1F560-81E8-1B7A-9D29-41DCAB36FD98}"/>
                </a:ext>
              </a:extLst>
            </p:cNvPr>
            <p:cNvSpPr/>
            <p:nvPr/>
          </p:nvSpPr>
          <p:spPr>
            <a:xfrm flipH="1">
              <a:off x="8845477" y="5505516"/>
              <a:ext cx="1256657" cy="689535"/>
            </a:xfrm>
            <a:custGeom>
              <a:avLst/>
              <a:gdLst>
                <a:gd name="connsiteX0" fmla="*/ 318606 w 1252122"/>
                <a:gd name="connsiteY0" fmla="*/ 6373 h 681818"/>
                <a:gd name="connsiteX1" fmla="*/ 0 w 1252122"/>
                <a:gd name="connsiteY1" fmla="*/ 681818 h 681818"/>
                <a:gd name="connsiteX2" fmla="*/ 1252122 w 1252122"/>
                <a:gd name="connsiteY2" fmla="*/ 681818 h 681818"/>
                <a:gd name="connsiteX3" fmla="*/ 1252122 w 1252122"/>
                <a:gd name="connsiteY3" fmla="*/ 0 h 681818"/>
                <a:gd name="connsiteX4" fmla="*/ 1197959 w 1252122"/>
                <a:gd name="connsiteY4" fmla="*/ 0 h 681818"/>
                <a:gd name="connsiteX5" fmla="*/ 318606 w 1252122"/>
                <a:gd name="connsiteY5" fmla="*/ 6373 h 68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122" h="681818">
                  <a:moveTo>
                    <a:pt x="318606" y="6373"/>
                  </a:moveTo>
                  <a:lnTo>
                    <a:pt x="0" y="681818"/>
                  </a:lnTo>
                  <a:lnTo>
                    <a:pt x="1252122" y="681818"/>
                  </a:lnTo>
                  <a:lnTo>
                    <a:pt x="1252122" y="0"/>
                  </a:lnTo>
                  <a:lnTo>
                    <a:pt x="1197959" y="0"/>
                  </a:lnTo>
                  <a:lnTo>
                    <a:pt x="318606" y="6373"/>
                  </a:lnTo>
                  <a:close/>
                </a:path>
              </a:pathLst>
            </a:custGeom>
            <a:solidFill>
              <a:srgbClr val="0B2F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09B4A5-2004-7E65-50DA-E6E8B6EDE28A}"/>
                </a:ext>
              </a:extLst>
            </p:cNvPr>
            <p:cNvSpPr txBox="1"/>
            <p:nvPr/>
          </p:nvSpPr>
          <p:spPr>
            <a:xfrm rot="16200000">
              <a:off x="9833297" y="4203077"/>
              <a:ext cx="1302462" cy="37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LSTM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2164AD-4879-13FB-137B-888AAEA5575B}"/>
                </a:ext>
              </a:extLst>
            </p:cNvPr>
            <p:cNvSpPr txBox="1"/>
            <p:nvPr/>
          </p:nvSpPr>
          <p:spPr>
            <a:xfrm rot="16200000">
              <a:off x="8776978" y="4316468"/>
              <a:ext cx="1068436" cy="37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DEEP AR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29BBBE-C992-310F-6CCC-3D4A1F995D46}"/>
                </a:ext>
              </a:extLst>
            </p:cNvPr>
            <p:cNvSpPr txBox="1"/>
            <p:nvPr/>
          </p:nvSpPr>
          <p:spPr>
            <a:xfrm rot="16200000">
              <a:off x="7488445" y="4201266"/>
              <a:ext cx="1298840" cy="37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PROPHET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9E6064-C10E-A4CA-5A41-B986B0106F36}"/>
                </a:ext>
              </a:extLst>
            </p:cNvPr>
            <p:cNvSpPr txBox="1"/>
            <p:nvPr/>
          </p:nvSpPr>
          <p:spPr>
            <a:xfrm rot="16200000">
              <a:off x="6530061" y="4415423"/>
              <a:ext cx="877769" cy="37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XGBR</a:t>
              </a: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B78849CC-58FD-4A0E-9962-B20F9CBCF309}"/>
                </a:ext>
              </a:extLst>
            </p:cNvPr>
            <p:cNvSpPr/>
            <p:nvPr/>
          </p:nvSpPr>
          <p:spPr>
            <a:xfrm>
              <a:off x="10018450" y="682551"/>
              <a:ext cx="932156" cy="508738"/>
            </a:xfrm>
            <a:prstGeom prst="triangle">
              <a:avLst>
                <a:gd name="adj" fmla="val 49413"/>
              </a:avLst>
            </a:prstGeom>
            <a:solidFill>
              <a:srgbClr val="C4DE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3F2AA3DB-62ED-50FF-C937-F20F69E48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531095"/>
              </p:ext>
            </p:extLst>
          </p:nvPr>
        </p:nvGraphicFramePr>
        <p:xfrm>
          <a:off x="750610" y="2596965"/>
          <a:ext cx="4544667" cy="3046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8891">
                  <a:extLst>
                    <a:ext uri="{9D8B030D-6E8A-4147-A177-3AD203B41FA5}">
                      <a16:colId xmlns:a16="http://schemas.microsoft.com/office/drawing/2014/main" val="569099344"/>
                    </a:ext>
                  </a:extLst>
                </a:gridCol>
                <a:gridCol w="2285776">
                  <a:extLst>
                    <a:ext uri="{9D8B030D-6E8A-4147-A177-3AD203B41FA5}">
                      <a16:colId xmlns:a16="http://schemas.microsoft.com/office/drawing/2014/main" val="3151339466"/>
                    </a:ext>
                  </a:extLst>
                </a:gridCol>
              </a:tblGrid>
              <a:tr h="625141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bg1"/>
                          </a:solidFill>
                          <a:latin typeface="Arial Nova Cond" panose="020B0506020202020204" pitchFamily="34" charset="0"/>
                        </a:rPr>
                        <a:t>Models</a:t>
                      </a:r>
                    </a:p>
                  </a:txBody>
                  <a:tcPr marL="89909" marR="89909" marT="44955" marB="4495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bg1"/>
                          </a:solidFill>
                          <a:latin typeface="Arial Nova Cond" panose="020B0506020202020204" pitchFamily="34" charset="0"/>
                        </a:rPr>
                        <a:t>RMSE</a:t>
                      </a:r>
                    </a:p>
                  </a:txBody>
                  <a:tcPr marL="89909" marR="89909" marT="44955" marB="4495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539227"/>
                  </a:ext>
                </a:extLst>
              </a:tr>
              <a:tr h="482772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Nova Cond" panose="020B0506020202020204" pitchFamily="34" charset="0"/>
                          <a:ea typeface="+mn-ea"/>
                          <a:cs typeface="+mn-cs"/>
                        </a:rPr>
                        <a:t>Deep</a:t>
                      </a:r>
                      <a:r>
                        <a:rPr lang="en-US" sz="1400" b="0" i="0" dirty="0">
                          <a:latin typeface="Arial Nova Cond" panose="020B0506020202020204" pitchFamily="34" charset="0"/>
                        </a:rPr>
                        <a:t> </a:t>
                      </a:r>
                      <a:r>
                        <a:rPr lang="en-US" sz="14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Nova Cond" panose="020B0506020202020204" pitchFamily="34" charset="0"/>
                          <a:ea typeface="+mn-ea"/>
                          <a:cs typeface="+mn-cs"/>
                        </a:rPr>
                        <a:t>AR</a:t>
                      </a:r>
                    </a:p>
                  </a:txBody>
                  <a:tcPr marL="89909" marR="89909" marT="44955" marB="4495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Nova Cond" panose="020B0506020202020204" pitchFamily="34" charset="0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89909" marR="89909" marT="44955" marB="4495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370597"/>
                  </a:ext>
                </a:extLst>
              </a:tr>
              <a:tr h="436606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Nova Cond" panose="020B0506020202020204" pitchFamily="34" charset="0"/>
                          <a:ea typeface="+mn-ea"/>
                          <a:cs typeface="+mn-cs"/>
                        </a:rPr>
                        <a:t>LSTM</a:t>
                      </a:r>
                    </a:p>
                  </a:txBody>
                  <a:tcPr marL="89909" marR="89909" marT="44955" marB="44955" anchor="ctr">
                    <a:solidFill>
                      <a:srgbClr val="C4DE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Nova Cond" panose="020B050602020202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89909" marR="89909" marT="44955" marB="44955" anchor="ctr">
                    <a:solidFill>
                      <a:srgbClr val="C4DE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724062"/>
                  </a:ext>
                </a:extLst>
              </a:tr>
              <a:tr h="486032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Nova Cond" panose="020B0506020202020204" pitchFamily="34" charset="0"/>
                          <a:ea typeface="+mn-ea"/>
                          <a:cs typeface="+mn-cs"/>
                        </a:rPr>
                        <a:t>Prophet</a:t>
                      </a:r>
                    </a:p>
                  </a:txBody>
                  <a:tcPr marL="89909" marR="89909" marT="44955" marB="4495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Nova Cond" panose="020B050602020202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89909" marR="89909" marT="44955" marB="4495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790682"/>
                  </a:ext>
                </a:extLst>
              </a:tr>
              <a:tr h="49427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Nova Cond" panose="020B0506020202020204" pitchFamily="34" charset="0"/>
                          <a:ea typeface="+mn-ea"/>
                          <a:cs typeface="+mn-cs"/>
                        </a:rPr>
                        <a:t>XGBR</a:t>
                      </a:r>
                    </a:p>
                  </a:txBody>
                  <a:tcPr marL="89909" marR="89909" marT="44955" marB="4495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Nova Cond" panose="020B0506020202020204" pitchFamily="34" charset="0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89909" marR="89909" marT="44955" marB="4495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433"/>
                  </a:ext>
                </a:extLst>
              </a:tr>
              <a:tr h="35469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Nova Cond" panose="020B0506020202020204" pitchFamily="34" charset="0"/>
                          <a:ea typeface="+mn-ea"/>
                          <a:cs typeface="+mn-cs"/>
                        </a:rPr>
                        <a:t>Naive Baseline </a:t>
                      </a:r>
                    </a:p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Nova Cond" panose="020B0506020202020204" pitchFamily="34" charset="0"/>
                          <a:ea typeface="+mn-ea"/>
                          <a:cs typeface="+mn-cs"/>
                        </a:rPr>
                        <a:t>(24-Hour Moving Average)</a:t>
                      </a:r>
                    </a:p>
                  </a:txBody>
                  <a:tcPr marL="85725" marR="85725" marT="47625" marB="476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 Nova Cond" panose="020B0506020202020204" pitchFamily="34" charset="0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85725" marR="85725" marT="47625" marB="4762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733359"/>
                  </a:ext>
                </a:extLst>
              </a:tr>
            </a:tbl>
          </a:graphicData>
        </a:graphic>
      </p:graphicFrame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F9163B0-C684-7E6E-3C93-3BA9CFA49963}"/>
              </a:ext>
            </a:extLst>
          </p:cNvPr>
          <p:cNvSpPr/>
          <p:nvPr/>
        </p:nvSpPr>
        <p:spPr>
          <a:xfrm>
            <a:off x="750610" y="6010116"/>
            <a:ext cx="4544667" cy="64025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288DE0-CA68-B89E-CA69-BCB1A4024B6D}"/>
              </a:ext>
            </a:extLst>
          </p:cNvPr>
          <p:cNvSpPr txBox="1"/>
          <p:nvPr/>
        </p:nvSpPr>
        <p:spPr>
          <a:xfrm>
            <a:off x="1449537" y="6068632"/>
            <a:ext cx="375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Other models we tried that did not work: ARIMAX, SARIMAX, Darts, Regression, Random Forest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0F55FC-8285-3F9D-A139-0023F81B0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7760" y="6400077"/>
            <a:ext cx="669324" cy="365125"/>
          </a:xfrm>
        </p:spPr>
        <p:txBody>
          <a:bodyPr/>
          <a:lstStyle/>
          <a:p>
            <a:fld id="{E665FA1D-98EC-3D41-BFDE-D5086153DD63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1E93F18-6525-F210-AF52-EE26E348F37E}"/>
              </a:ext>
            </a:extLst>
          </p:cNvPr>
          <p:cNvSpPr/>
          <p:nvPr/>
        </p:nvSpPr>
        <p:spPr>
          <a:xfrm>
            <a:off x="750610" y="1568888"/>
            <a:ext cx="4544667" cy="64025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59AF1D-30AD-5230-5E7D-9E359F9FD934}"/>
              </a:ext>
            </a:extLst>
          </p:cNvPr>
          <p:cNvSpPr txBox="1"/>
          <p:nvPr/>
        </p:nvSpPr>
        <p:spPr>
          <a:xfrm>
            <a:off x="1471147" y="1657194"/>
            <a:ext cx="3431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We chose RMSE due to its straightforward interpretation and robustness to outliers</a:t>
            </a:r>
          </a:p>
        </p:txBody>
      </p:sp>
      <p:pic>
        <p:nvPicPr>
          <p:cNvPr id="29" name="Graphic 28" descr="Comment Important outline">
            <a:extLst>
              <a:ext uri="{FF2B5EF4-FFF2-40B4-BE49-F238E27FC236}">
                <a16:creationId xmlns:a16="http://schemas.microsoft.com/office/drawing/2014/main" id="{043F3845-DB9C-504D-B812-3C6B2E9A7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179" y="1669015"/>
            <a:ext cx="511399" cy="511399"/>
          </a:xfrm>
          <a:prstGeom prst="rect">
            <a:avLst/>
          </a:prstGeom>
        </p:spPr>
      </p:pic>
      <p:pic>
        <p:nvPicPr>
          <p:cNvPr id="34" name="Graphic 33" descr="Clipboard All Crosses with solid fill">
            <a:extLst>
              <a:ext uri="{FF2B5EF4-FFF2-40B4-BE49-F238E27FC236}">
                <a16:creationId xmlns:a16="http://schemas.microsoft.com/office/drawing/2014/main" id="{84D746EF-EC42-1446-4E6F-C4A17C4AB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240" y="608752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93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B2B9F5E-06C9-313F-1335-5D27A88F5869}"/>
              </a:ext>
            </a:extLst>
          </p:cNvPr>
          <p:cNvSpPr/>
          <p:nvPr/>
        </p:nvSpPr>
        <p:spPr>
          <a:xfrm>
            <a:off x="10050883" y="4678361"/>
            <a:ext cx="1771135" cy="906163"/>
          </a:xfrm>
          <a:prstGeom prst="roundRect">
            <a:avLst/>
          </a:prstGeom>
          <a:solidFill>
            <a:srgbClr val="C4D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07D8482-1C49-B125-07EA-C87339FF5AC6}"/>
              </a:ext>
            </a:extLst>
          </p:cNvPr>
          <p:cNvSpPr/>
          <p:nvPr/>
        </p:nvSpPr>
        <p:spPr>
          <a:xfrm>
            <a:off x="7805302" y="4689142"/>
            <a:ext cx="1771135" cy="906163"/>
          </a:xfrm>
          <a:prstGeom prst="roundRect">
            <a:avLst/>
          </a:prstGeom>
          <a:solidFill>
            <a:srgbClr val="C4D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E02D7C2-9AFF-954B-34F2-4ED5EA6A5DD2}"/>
              </a:ext>
            </a:extLst>
          </p:cNvPr>
          <p:cNvSpPr/>
          <p:nvPr/>
        </p:nvSpPr>
        <p:spPr>
          <a:xfrm>
            <a:off x="5371824" y="6061425"/>
            <a:ext cx="1771135" cy="570202"/>
          </a:xfrm>
          <a:prstGeom prst="roundRect">
            <a:avLst/>
          </a:prstGeom>
          <a:solidFill>
            <a:srgbClr val="C4D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A4AFDE7-4913-8B40-1B06-5FDCAF179CB3}"/>
              </a:ext>
            </a:extLst>
          </p:cNvPr>
          <p:cNvSpPr/>
          <p:nvPr/>
        </p:nvSpPr>
        <p:spPr>
          <a:xfrm>
            <a:off x="5244965" y="4567135"/>
            <a:ext cx="2085891" cy="1169551"/>
          </a:xfrm>
          <a:prstGeom prst="roundRect">
            <a:avLst/>
          </a:prstGeom>
          <a:solidFill>
            <a:srgbClr val="C4D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5D30B25-1AD1-27F4-F85A-E325143A7CA3}"/>
              </a:ext>
            </a:extLst>
          </p:cNvPr>
          <p:cNvSpPr/>
          <p:nvPr/>
        </p:nvSpPr>
        <p:spPr>
          <a:xfrm>
            <a:off x="5249867" y="3053276"/>
            <a:ext cx="2085891" cy="1169551"/>
          </a:xfrm>
          <a:prstGeom prst="roundRect">
            <a:avLst/>
          </a:prstGeom>
          <a:solidFill>
            <a:srgbClr val="C4D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50174E-7DE9-D9F1-5E6C-9B5B94814911}"/>
              </a:ext>
            </a:extLst>
          </p:cNvPr>
          <p:cNvSpPr/>
          <p:nvPr/>
        </p:nvSpPr>
        <p:spPr>
          <a:xfrm>
            <a:off x="2898000" y="4678361"/>
            <a:ext cx="1771135" cy="906163"/>
          </a:xfrm>
          <a:prstGeom prst="roundRect">
            <a:avLst/>
          </a:prstGeom>
          <a:solidFill>
            <a:srgbClr val="C4D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19716AF-59EE-9E52-C3DD-02DA93203508}"/>
              </a:ext>
            </a:extLst>
          </p:cNvPr>
          <p:cNvSpPr/>
          <p:nvPr/>
        </p:nvSpPr>
        <p:spPr>
          <a:xfrm>
            <a:off x="516412" y="4678361"/>
            <a:ext cx="1771135" cy="906163"/>
          </a:xfrm>
          <a:prstGeom prst="roundRect">
            <a:avLst/>
          </a:prstGeom>
          <a:solidFill>
            <a:srgbClr val="C4D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A1C8F-92DA-0E32-E033-34E629FA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6933" y="6378871"/>
            <a:ext cx="549442" cy="365125"/>
          </a:xfrm>
        </p:spPr>
        <p:txBody>
          <a:bodyPr/>
          <a:lstStyle/>
          <a:p>
            <a:fld id="{E665FA1D-98EC-3D41-BFDE-D5086153DD63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D02382-7DA1-7294-2C1D-C34DBD338C9C}"/>
              </a:ext>
            </a:extLst>
          </p:cNvPr>
          <p:cNvSpPr txBox="1"/>
          <p:nvPr/>
        </p:nvSpPr>
        <p:spPr>
          <a:xfrm>
            <a:off x="618067" y="242849"/>
            <a:ext cx="10828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LSTM (Long Short-Term Memory) was run for each community separately to predict future e-scooter trip count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82CA5D-FC47-468B-28F9-3F55B026A7F9}"/>
              </a:ext>
            </a:extLst>
          </p:cNvPr>
          <p:cNvGrpSpPr/>
          <p:nvPr/>
        </p:nvGrpSpPr>
        <p:grpSpPr>
          <a:xfrm>
            <a:off x="2537951" y="1431023"/>
            <a:ext cx="7116098" cy="943211"/>
            <a:chOff x="786258" y="1261498"/>
            <a:chExt cx="7116098" cy="943211"/>
          </a:xfrm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4CCEDA1-FE63-8E91-BD2B-BC42191617B3}"/>
                </a:ext>
              </a:extLst>
            </p:cNvPr>
            <p:cNvSpPr/>
            <p:nvPr/>
          </p:nvSpPr>
          <p:spPr>
            <a:xfrm>
              <a:off x="786258" y="1599824"/>
              <a:ext cx="2211519" cy="604885"/>
            </a:xfrm>
            <a:prstGeom prst="corner">
              <a:avLst>
                <a:gd name="adj1" fmla="val 16430"/>
                <a:gd name="adj2" fmla="val 16999"/>
              </a:avLst>
            </a:prstGeom>
            <a:solidFill>
              <a:srgbClr val="C4DE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-Shape 7">
              <a:extLst>
                <a:ext uri="{FF2B5EF4-FFF2-40B4-BE49-F238E27FC236}">
                  <a16:creationId xmlns:a16="http://schemas.microsoft.com/office/drawing/2014/main" id="{41C60AE6-3E1E-FBAA-3CA8-FCF6057006E2}"/>
                </a:ext>
              </a:extLst>
            </p:cNvPr>
            <p:cNvSpPr/>
            <p:nvPr/>
          </p:nvSpPr>
          <p:spPr>
            <a:xfrm rot="10800000">
              <a:off x="3247807" y="1261498"/>
              <a:ext cx="4654549" cy="626764"/>
            </a:xfrm>
            <a:prstGeom prst="corner">
              <a:avLst>
                <a:gd name="adj1" fmla="val 28399"/>
                <a:gd name="adj2" fmla="val 21496"/>
              </a:avLst>
            </a:prstGeom>
            <a:solidFill>
              <a:srgbClr val="49A5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 Diagonal Corner Rectangle 8">
              <a:extLst>
                <a:ext uri="{FF2B5EF4-FFF2-40B4-BE49-F238E27FC236}">
                  <a16:creationId xmlns:a16="http://schemas.microsoft.com/office/drawing/2014/main" id="{D02140B0-A0F3-5EBB-C774-48EB9D2660FA}"/>
                </a:ext>
              </a:extLst>
            </p:cNvPr>
            <p:cNvSpPr/>
            <p:nvPr/>
          </p:nvSpPr>
          <p:spPr>
            <a:xfrm>
              <a:off x="887381" y="1391633"/>
              <a:ext cx="6913852" cy="709017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595959"/>
                  </a:solidFill>
                  <a:latin typeface="Arial Nova Cond" panose="020B0506020202020204" pitchFamily="34" charset="0"/>
                </a:rPr>
                <a:t>Parametric model that handles sequential data while dealing with seasonality and capturing long-term dependencies</a:t>
              </a: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667CFC9-F445-6A10-391C-280ADE85B794}"/>
              </a:ext>
            </a:extLst>
          </p:cNvPr>
          <p:cNvSpPr/>
          <p:nvPr/>
        </p:nvSpPr>
        <p:spPr>
          <a:xfrm>
            <a:off x="428367" y="4609070"/>
            <a:ext cx="1771135" cy="906163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A77BD9F-E85C-244D-2BBE-8258E5A7C580}"/>
              </a:ext>
            </a:extLst>
          </p:cNvPr>
          <p:cNvSpPr/>
          <p:nvPr/>
        </p:nvSpPr>
        <p:spPr>
          <a:xfrm>
            <a:off x="2787647" y="4609065"/>
            <a:ext cx="1771135" cy="906163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C77238-DCE4-2524-50B0-E7B7EE39E56B}"/>
              </a:ext>
            </a:extLst>
          </p:cNvPr>
          <p:cNvSpPr/>
          <p:nvPr/>
        </p:nvSpPr>
        <p:spPr>
          <a:xfrm>
            <a:off x="5146931" y="2963513"/>
            <a:ext cx="2085891" cy="1169551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9FB7167-DA90-EBEB-F118-31F1A41368F8}"/>
              </a:ext>
            </a:extLst>
          </p:cNvPr>
          <p:cNvSpPr/>
          <p:nvPr/>
        </p:nvSpPr>
        <p:spPr>
          <a:xfrm>
            <a:off x="5289231" y="5991232"/>
            <a:ext cx="1771135" cy="570202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2FA4A4E-A648-A868-50A9-AB1ACAA16D92}"/>
              </a:ext>
            </a:extLst>
          </p:cNvPr>
          <p:cNvSpPr/>
          <p:nvPr/>
        </p:nvSpPr>
        <p:spPr>
          <a:xfrm>
            <a:off x="7710616" y="4609065"/>
            <a:ext cx="1771135" cy="906163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F443462-9F97-C14E-79FF-F8C094E207F8}"/>
              </a:ext>
            </a:extLst>
          </p:cNvPr>
          <p:cNvSpPr/>
          <p:nvPr/>
        </p:nvSpPr>
        <p:spPr>
          <a:xfrm>
            <a:off x="9959546" y="4609065"/>
            <a:ext cx="1771135" cy="906163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A906ED-A033-B44D-3873-00B732308DB6}"/>
              </a:ext>
            </a:extLst>
          </p:cNvPr>
          <p:cNvSpPr txBox="1"/>
          <p:nvPr/>
        </p:nvSpPr>
        <p:spPr>
          <a:xfrm>
            <a:off x="421544" y="4689275"/>
            <a:ext cx="173560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rgbClr val="595959"/>
                </a:solidFill>
                <a:latin typeface="Arial Nova Cond" panose="020B0506020202020204" pitchFamily="34" charset="0"/>
              </a:rPr>
              <a:t>Input data </a:t>
            </a:r>
            <a:br>
              <a:rPr lang="en-US" sz="1300" dirty="0">
                <a:solidFill>
                  <a:srgbClr val="595959"/>
                </a:solidFill>
                <a:latin typeface="Arial Nova Cond" panose="020B0506020202020204" pitchFamily="34" charset="0"/>
              </a:rPr>
            </a:br>
            <a:r>
              <a:rPr lang="en-US" sz="1300" dirty="0">
                <a:solidFill>
                  <a:srgbClr val="595959"/>
                </a:solidFill>
                <a:latin typeface="Arial Nova Cond" panose="020B0506020202020204" pitchFamily="34" charset="0"/>
              </a:rPr>
              <a:t>(Historical trips data, Exogenous variables)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A32208-6C56-0BD3-EBA3-6438D8142447}"/>
              </a:ext>
            </a:extLst>
          </p:cNvPr>
          <p:cNvSpPr txBox="1"/>
          <p:nvPr/>
        </p:nvSpPr>
        <p:spPr>
          <a:xfrm>
            <a:off x="2805411" y="4689773"/>
            <a:ext cx="173560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rgbClr val="595959"/>
                </a:solidFill>
                <a:latin typeface="Arial Nova Cond" panose="020B0506020202020204" pitchFamily="34" charset="0"/>
              </a:rPr>
              <a:t>Scaling Data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en-US" sz="1300" dirty="0">
                <a:solidFill>
                  <a:srgbClr val="595959"/>
                </a:solidFill>
                <a:latin typeface="Arial Nova Cond" panose="020B0506020202020204" pitchFamily="34" charset="0"/>
              </a:rPr>
            </a:br>
            <a:r>
              <a:rPr lang="en-US" sz="1300" dirty="0" err="1">
                <a:solidFill>
                  <a:srgbClr val="595959"/>
                </a:solidFill>
                <a:latin typeface="Arial Nova Cond" panose="020B0506020202020204" pitchFamily="34" charset="0"/>
              </a:rPr>
              <a:t>MinMax</a:t>
            </a:r>
            <a:r>
              <a:rPr lang="en-US" sz="1300" dirty="0">
                <a:solidFill>
                  <a:srgbClr val="595959"/>
                </a:solidFill>
                <a:latin typeface="Arial Nova Cond" panose="020B0506020202020204" pitchFamily="34" charset="0"/>
              </a:rPr>
              <a:t> Scaler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A0BBD5-9F65-99DF-8E3D-41E0D6DC1FC9}"/>
              </a:ext>
            </a:extLst>
          </p:cNvPr>
          <p:cNvSpPr txBox="1"/>
          <p:nvPr/>
        </p:nvSpPr>
        <p:spPr>
          <a:xfrm>
            <a:off x="5198399" y="3106279"/>
            <a:ext cx="19527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300" b="1" dirty="0">
                <a:solidFill>
                  <a:srgbClr val="595959"/>
                </a:solidFill>
                <a:latin typeface="Arial Nova Cond" panose="020B0506020202020204" pitchFamily="34" charset="0"/>
              </a:rPr>
              <a:t>LSTM layer 1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en-US" sz="1300" dirty="0">
                <a:solidFill>
                  <a:srgbClr val="595959"/>
                </a:solidFill>
                <a:latin typeface="Arial Nova Cond" panose="020B0506020202020204" pitchFamily="34" charset="0"/>
              </a:rPr>
            </a:br>
            <a:r>
              <a:rPr lang="en-US" sz="1300" dirty="0">
                <a:solidFill>
                  <a:srgbClr val="595959"/>
                </a:solidFill>
                <a:latin typeface="Arial Nova Cond" panose="020B0506020202020204" pitchFamily="34" charset="0"/>
              </a:rPr>
              <a:t>Weights (Input, recurrent, bias), </a:t>
            </a:r>
            <a:r>
              <a:rPr lang="en-US" sz="1300" dirty="0" err="1">
                <a:solidFill>
                  <a:srgbClr val="595959"/>
                </a:solidFill>
                <a:latin typeface="Arial Nova Cond" panose="020B0506020202020204" pitchFamily="34" charset="0"/>
              </a:rPr>
              <a:t>ReLU</a:t>
            </a:r>
            <a:r>
              <a:rPr lang="en-US" sz="1300" dirty="0">
                <a:solidFill>
                  <a:srgbClr val="595959"/>
                </a:solidFill>
                <a:latin typeface="Arial Nova Cond" panose="020B0506020202020204" pitchFamily="34" charset="0"/>
              </a:rPr>
              <a:t> activation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B974195-74A1-54FF-92C5-D671AE5E2D6A}"/>
              </a:ext>
            </a:extLst>
          </p:cNvPr>
          <p:cNvSpPr/>
          <p:nvPr/>
        </p:nvSpPr>
        <p:spPr>
          <a:xfrm>
            <a:off x="5146930" y="4477372"/>
            <a:ext cx="2085891" cy="1169551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217D8D-B042-A837-6785-7CA3D76FCAFC}"/>
              </a:ext>
            </a:extLst>
          </p:cNvPr>
          <p:cNvSpPr txBox="1"/>
          <p:nvPr/>
        </p:nvSpPr>
        <p:spPr>
          <a:xfrm>
            <a:off x="5198399" y="4617261"/>
            <a:ext cx="19527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300" b="1" dirty="0">
                <a:solidFill>
                  <a:srgbClr val="595959"/>
                </a:solidFill>
                <a:latin typeface="Arial Nova Cond" panose="020B0506020202020204" pitchFamily="34" charset="0"/>
              </a:rPr>
              <a:t>LSTM layer 2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en-US" sz="1300" dirty="0">
                <a:solidFill>
                  <a:srgbClr val="595959"/>
                </a:solidFill>
                <a:latin typeface="Arial Nova Cond" panose="020B0506020202020204" pitchFamily="34" charset="0"/>
              </a:rPr>
            </a:br>
            <a:r>
              <a:rPr lang="en-US" sz="1300" dirty="0">
                <a:solidFill>
                  <a:srgbClr val="595959"/>
                </a:solidFill>
                <a:latin typeface="Arial Nova Cond" panose="020B0506020202020204" pitchFamily="34" charset="0"/>
              </a:rPr>
              <a:t>Weights (Input, recurrent, bias), </a:t>
            </a:r>
            <a:r>
              <a:rPr lang="en-US" sz="1300" dirty="0" err="1">
                <a:solidFill>
                  <a:srgbClr val="595959"/>
                </a:solidFill>
                <a:latin typeface="Arial Nova Cond" panose="020B0506020202020204" pitchFamily="34" charset="0"/>
              </a:rPr>
              <a:t>ReLU</a:t>
            </a:r>
            <a:r>
              <a:rPr lang="en-US" sz="1300" dirty="0">
                <a:solidFill>
                  <a:srgbClr val="595959"/>
                </a:solidFill>
                <a:latin typeface="Arial Nova Cond" panose="020B0506020202020204" pitchFamily="34" charset="0"/>
              </a:rPr>
              <a:t> activation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5DAB3C-AD1E-CA70-9545-083DE8384B57}"/>
              </a:ext>
            </a:extLst>
          </p:cNvPr>
          <p:cNvSpPr txBox="1"/>
          <p:nvPr/>
        </p:nvSpPr>
        <p:spPr>
          <a:xfrm>
            <a:off x="5306995" y="6130139"/>
            <a:ext cx="173560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rgbClr val="595959"/>
                </a:solidFill>
                <a:latin typeface="Arial Nova Cond" panose="020B0506020202020204" pitchFamily="34" charset="0"/>
              </a:rPr>
              <a:t>Early Stopping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DFCAA6-5F4D-018F-79A5-BEED83F7D375}"/>
              </a:ext>
            </a:extLst>
          </p:cNvPr>
          <p:cNvSpPr txBox="1"/>
          <p:nvPr/>
        </p:nvSpPr>
        <p:spPr>
          <a:xfrm>
            <a:off x="7742797" y="4715897"/>
            <a:ext cx="173560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rgbClr val="595959"/>
                </a:solidFill>
                <a:latin typeface="Arial Nova Cond" panose="020B0506020202020204" pitchFamily="34" charset="0"/>
              </a:rPr>
              <a:t>Adam optimizer minimizes loss function and updates weights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5CFBBC-19A9-A1E5-5F38-1F8BEB375C54}"/>
              </a:ext>
            </a:extLst>
          </p:cNvPr>
          <p:cNvSpPr txBox="1"/>
          <p:nvPr/>
        </p:nvSpPr>
        <p:spPr>
          <a:xfrm>
            <a:off x="9956197" y="4689275"/>
            <a:ext cx="173560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300" dirty="0">
                <a:solidFill>
                  <a:srgbClr val="595959"/>
                </a:solidFill>
                <a:latin typeface="Arial Nova Cond" panose="020B0506020202020204" pitchFamily="34" charset="0"/>
              </a:rPr>
              <a:t>Dense Layer Output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en-US" sz="1300" dirty="0">
                <a:solidFill>
                  <a:srgbClr val="595959"/>
                </a:solidFill>
                <a:latin typeface="Arial Nova Cond" panose="020B0506020202020204" pitchFamily="34" charset="0"/>
              </a:rPr>
            </a:br>
            <a:r>
              <a:rPr lang="en-US" sz="1300" dirty="0">
                <a:solidFill>
                  <a:srgbClr val="595959"/>
                </a:solidFill>
                <a:latin typeface="Arial Nova Cond" panose="020B0506020202020204" pitchFamily="34" charset="0"/>
              </a:rPr>
              <a:t>Trips Count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B2BBA4E-12CB-94CE-14A0-6FD721D180F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199502" y="5036022"/>
            <a:ext cx="60590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5FA461-A69E-34FF-CBD1-5FB2BB5FB7A0}"/>
              </a:ext>
            </a:extLst>
          </p:cNvPr>
          <p:cNvCxnSpPr>
            <a:cxnSpLocks/>
          </p:cNvCxnSpPr>
          <p:nvPr/>
        </p:nvCxnSpPr>
        <p:spPr>
          <a:xfrm>
            <a:off x="7224583" y="5062148"/>
            <a:ext cx="508302" cy="160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535634-1965-C62F-22D5-22F04138B6E3}"/>
              </a:ext>
            </a:extLst>
          </p:cNvPr>
          <p:cNvCxnSpPr>
            <a:cxnSpLocks/>
          </p:cNvCxnSpPr>
          <p:nvPr/>
        </p:nvCxnSpPr>
        <p:spPr>
          <a:xfrm>
            <a:off x="9478402" y="5007538"/>
            <a:ext cx="49304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EF7BD56-E8F6-428A-C089-BBE044E5F04C}"/>
              </a:ext>
            </a:extLst>
          </p:cNvPr>
          <p:cNvCxnSpPr>
            <a:cxnSpLocks/>
          </p:cNvCxnSpPr>
          <p:nvPr/>
        </p:nvCxnSpPr>
        <p:spPr>
          <a:xfrm>
            <a:off x="7190076" y="4037170"/>
            <a:ext cx="630895" cy="58009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87AA835-F17C-D673-8612-E5412D913E12}"/>
              </a:ext>
            </a:extLst>
          </p:cNvPr>
          <p:cNvCxnSpPr>
            <a:cxnSpLocks/>
          </p:cNvCxnSpPr>
          <p:nvPr/>
        </p:nvCxnSpPr>
        <p:spPr>
          <a:xfrm flipV="1">
            <a:off x="4541016" y="4065698"/>
            <a:ext cx="657383" cy="55156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063ED91-05F6-5D68-D805-2E206162E5A8}"/>
              </a:ext>
            </a:extLst>
          </p:cNvPr>
          <p:cNvCxnSpPr>
            <a:cxnSpLocks/>
          </p:cNvCxnSpPr>
          <p:nvPr/>
        </p:nvCxnSpPr>
        <p:spPr>
          <a:xfrm>
            <a:off x="6189875" y="4133064"/>
            <a:ext cx="0" cy="35949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211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CE461-E865-8003-A39C-504F1AC40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3017" y="6389301"/>
            <a:ext cx="372762" cy="365125"/>
          </a:xfrm>
        </p:spPr>
        <p:txBody>
          <a:bodyPr/>
          <a:lstStyle/>
          <a:p>
            <a:fld id="{E665FA1D-98EC-3D41-BFDE-D5086153DD63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0932D0-2A45-D702-376F-014911843E3B}"/>
              </a:ext>
            </a:extLst>
          </p:cNvPr>
          <p:cNvSpPr txBox="1"/>
          <p:nvPr/>
        </p:nvSpPr>
        <p:spPr>
          <a:xfrm>
            <a:off x="601592" y="168709"/>
            <a:ext cx="10828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Our aggregate model shows continued seasonality with an upward trend in e-scooter trip counts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6D562F-3DED-2494-B141-FB1EADBAA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12809" y="1118991"/>
            <a:ext cx="5654215" cy="290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D0E581-E423-E1A5-02BD-4260C937B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977" y="1260937"/>
            <a:ext cx="5205481" cy="275740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8524CF5-0908-AFCB-6F9A-2A68BB7F2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497532" y="4018339"/>
            <a:ext cx="5400426" cy="283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5110F68-37E8-804E-07BB-9ED2C52922F6}"/>
              </a:ext>
            </a:extLst>
          </p:cNvPr>
          <p:cNvSpPr/>
          <p:nvPr/>
        </p:nvSpPr>
        <p:spPr>
          <a:xfrm>
            <a:off x="6582032" y="4184822"/>
            <a:ext cx="4848426" cy="24219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E1A712-EA39-058F-4923-E8368DB80011}"/>
              </a:ext>
            </a:extLst>
          </p:cNvPr>
          <p:cNvSpPr/>
          <p:nvPr/>
        </p:nvSpPr>
        <p:spPr>
          <a:xfrm>
            <a:off x="6582032" y="4184822"/>
            <a:ext cx="4848426" cy="566082"/>
          </a:xfrm>
          <a:prstGeom prst="rect">
            <a:avLst/>
          </a:prstGeom>
          <a:solidFill>
            <a:srgbClr val="C4D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D70D6F-EFF0-66A6-BFB1-795597DF14E8}"/>
              </a:ext>
            </a:extLst>
          </p:cNvPr>
          <p:cNvSpPr txBox="1"/>
          <p:nvPr/>
        </p:nvSpPr>
        <p:spPr>
          <a:xfrm>
            <a:off x="6698974" y="4293704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595959"/>
                </a:solidFill>
                <a:latin typeface="Arial Nova Cond" panose="020B0506020202020204" pitchFamily="34" charset="0"/>
              </a:rPr>
              <a:t>Revenue Projection: 3 - 5%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720B4-71A3-6A05-307E-9F843C611C8D}"/>
              </a:ext>
            </a:extLst>
          </p:cNvPr>
          <p:cNvSpPr txBox="1"/>
          <p:nvPr/>
        </p:nvSpPr>
        <p:spPr>
          <a:xfrm>
            <a:off x="7687515" y="4861600"/>
            <a:ext cx="374294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595959"/>
                </a:solidFill>
                <a:latin typeface="Arial Nova Cond" panose="020B0506020202020204" pitchFamily="34" charset="0"/>
              </a:rPr>
              <a:t>The average price per ride or rent: $8 ($1 unlock fee and a $0.39 per-minute charge* calculated for 19 minutes average trip duration)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595959"/>
                </a:solidFill>
                <a:latin typeface="Arial Nova Cond" panose="020B0506020202020204" pitchFamily="34" charset="0"/>
              </a:rPr>
              <a:t>Predicted Revenue is determined from the average price and trips predicted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595959"/>
                </a:solidFill>
                <a:latin typeface="Arial Nova Cond" panose="020B0506020202020204" pitchFamily="34" charset="0"/>
              </a:rPr>
              <a:t>% increase in revenue is calculated as the difference between the predicted revenue and the actual revenue, expressed as a percentage.</a:t>
            </a:r>
          </a:p>
        </p:txBody>
      </p:sp>
      <p:pic>
        <p:nvPicPr>
          <p:cNvPr id="10" name="Graphic 9" descr="Bar graph with upward trend with solid fill">
            <a:extLst>
              <a:ext uri="{FF2B5EF4-FFF2-40B4-BE49-F238E27FC236}">
                <a16:creationId xmlns:a16="http://schemas.microsoft.com/office/drawing/2014/main" id="{3FEA1B92-FCFB-317D-0307-36046BC6D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6458" y="5160115"/>
            <a:ext cx="1037420" cy="10374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9DF462-8418-8DDD-5FD3-973B32EE6B40}"/>
              </a:ext>
            </a:extLst>
          </p:cNvPr>
          <p:cNvSpPr txBox="1"/>
          <p:nvPr/>
        </p:nvSpPr>
        <p:spPr>
          <a:xfrm>
            <a:off x="10013294" y="6626247"/>
            <a:ext cx="1538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800" dirty="0"/>
              <a:t>*</a:t>
            </a:r>
            <a:r>
              <a:rPr lang="en-US" sz="800" dirty="0">
                <a:solidFill>
                  <a:srgbClr val="595959"/>
                </a:solidFill>
                <a:latin typeface="Arial Nova Cond" panose="020B0506020202020204" pitchFamily="34" charset="0"/>
              </a:rPr>
              <a:t>Based on 2020 pilot program </a:t>
            </a:r>
          </a:p>
        </p:txBody>
      </p:sp>
    </p:spTree>
    <p:extLst>
      <p:ext uri="{BB962C8B-B14F-4D97-AF65-F5344CB8AC3E}">
        <p14:creationId xmlns:p14="http://schemas.microsoft.com/office/powerpoint/2010/main" val="3868188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E5696-44C8-114E-B866-9DCC1F9A4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1313" y="6386495"/>
            <a:ext cx="401097" cy="365125"/>
          </a:xfrm>
        </p:spPr>
        <p:txBody>
          <a:bodyPr/>
          <a:lstStyle/>
          <a:p>
            <a:fld id="{E665FA1D-98EC-3D41-BFDE-D5086153DD63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B32F5BE-ED5B-D59E-7207-123B48576A07}"/>
              </a:ext>
            </a:extLst>
          </p:cNvPr>
          <p:cNvGrpSpPr/>
          <p:nvPr/>
        </p:nvGrpSpPr>
        <p:grpSpPr>
          <a:xfrm>
            <a:off x="231854" y="1475866"/>
            <a:ext cx="7306010" cy="4819759"/>
            <a:chOff x="1598560" y="1442044"/>
            <a:chExt cx="7306010" cy="481975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5830A7-004F-48A6-46D7-F07DCCCCE90C}"/>
                </a:ext>
              </a:extLst>
            </p:cNvPr>
            <p:cNvGrpSpPr/>
            <p:nvPr/>
          </p:nvGrpSpPr>
          <p:grpSpPr>
            <a:xfrm>
              <a:off x="1598560" y="2511814"/>
              <a:ext cx="1939332" cy="1958365"/>
              <a:chOff x="40193" y="3307897"/>
              <a:chExt cx="1939332" cy="1958365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46E59EA-C4F8-76D0-9A60-645DF8BC9AF8}"/>
                  </a:ext>
                </a:extLst>
              </p:cNvPr>
              <p:cNvSpPr/>
              <p:nvPr/>
            </p:nvSpPr>
            <p:spPr>
              <a:xfrm>
                <a:off x="111616" y="3307897"/>
                <a:ext cx="1778558" cy="1778558"/>
              </a:xfrm>
              <a:prstGeom prst="ellipse">
                <a:avLst/>
              </a:prstGeom>
              <a:noFill/>
              <a:ln w="889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C776174-F84C-81E1-EA14-63B3DD044B91}"/>
                  </a:ext>
                </a:extLst>
              </p:cNvPr>
              <p:cNvSpPr/>
              <p:nvPr/>
            </p:nvSpPr>
            <p:spPr>
              <a:xfrm>
                <a:off x="40193" y="4169784"/>
                <a:ext cx="1939332" cy="10964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4F95992-7E1A-A70C-4BC5-0AA33E7D8A24}"/>
                  </a:ext>
                </a:extLst>
              </p:cNvPr>
              <p:cNvSpPr/>
              <p:nvPr/>
            </p:nvSpPr>
            <p:spPr>
              <a:xfrm>
                <a:off x="313038" y="3509319"/>
                <a:ext cx="1375719" cy="1375719"/>
              </a:xfrm>
              <a:prstGeom prst="ellipse">
                <a:avLst/>
              </a:prstGeom>
              <a:solidFill>
                <a:srgbClr val="C4DE7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21ACEAE-C820-730C-19BE-5AAA15FD3CDB}"/>
                  </a:ext>
                </a:extLst>
              </p:cNvPr>
              <p:cNvSpPr/>
              <p:nvPr/>
            </p:nvSpPr>
            <p:spPr>
              <a:xfrm>
                <a:off x="558769" y="3755050"/>
                <a:ext cx="884255" cy="8842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1B80D9D-3D41-E2D7-A603-DDDEF9AE5AD8}"/>
                  </a:ext>
                </a:extLst>
              </p:cNvPr>
              <p:cNvSpPr/>
              <p:nvPr/>
            </p:nvSpPr>
            <p:spPr>
              <a:xfrm>
                <a:off x="607494" y="3803775"/>
                <a:ext cx="786804" cy="78680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3C61988-D859-6965-4AF5-DC5C8B37BB8C}"/>
                </a:ext>
              </a:extLst>
            </p:cNvPr>
            <p:cNvGrpSpPr/>
            <p:nvPr/>
          </p:nvGrpSpPr>
          <p:grpSpPr>
            <a:xfrm rot="10800000">
              <a:off x="3390139" y="3431237"/>
              <a:ext cx="1887652" cy="1830899"/>
              <a:chOff x="51680" y="3307897"/>
              <a:chExt cx="1887652" cy="1830899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F645EE0-67A4-0B65-F0E6-A338D72E0F81}"/>
                  </a:ext>
                </a:extLst>
              </p:cNvPr>
              <p:cNvSpPr/>
              <p:nvPr/>
            </p:nvSpPr>
            <p:spPr>
              <a:xfrm>
                <a:off x="111616" y="3307897"/>
                <a:ext cx="1778558" cy="1778558"/>
              </a:xfrm>
              <a:prstGeom prst="ellipse">
                <a:avLst/>
              </a:prstGeom>
              <a:noFill/>
              <a:ln w="889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5246E8-E152-C58C-735B-3CD88A621344}"/>
                  </a:ext>
                </a:extLst>
              </p:cNvPr>
              <p:cNvSpPr/>
              <p:nvPr/>
            </p:nvSpPr>
            <p:spPr>
              <a:xfrm>
                <a:off x="51680" y="4139640"/>
                <a:ext cx="1887652" cy="9991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81AC3E7-2A12-EF6B-EEFB-2DA6E89A023F}"/>
                  </a:ext>
                </a:extLst>
              </p:cNvPr>
              <p:cNvSpPr/>
              <p:nvPr/>
            </p:nvSpPr>
            <p:spPr>
              <a:xfrm>
                <a:off x="313038" y="3509319"/>
                <a:ext cx="1375719" cy="1375719"/>
              </a:xfrm>
              <a:prstGeom prst="ellipse">
                <a:avLst/>
              </a:prstGeom>
              <a:solidFill>
                <a:srgbClr val="74B4C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A467ED1-4EA0-9633-8394-657A89C753B6}"/>
                  </a:ext>
                </a:extLst>
              </p:cNvPr>
              <p:cNvSpPr/>
              <p:nvPr/>
            </p:nvSpPr>
            <p:spPr>
              <a:xfrm>
                <a:off x="558769" y="3755050"/>
                <a:ext cx="884255" cy="8842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25208E2-B7B7-42D3-2419-65135DEE4021}"/>
                  </a:ext>
                </a:extLst>
              </p:cNvPr>
              <p:cNvSpPr/>
              <p:nvPr/>
            </p:nvSpPr>
            <p:spPr>
              <a:xfrm>
                <a:off x="607494" y="3803775"/>
                <a:ext cx="786804" cy="78680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2A2B268-2E5E-C305-A1BA-49891468544E}"/>
                </a:ext>
              </a:extLst>
            </p:cNvPr>
            <p:cNvGrpSpPr/>
            <p:nvPr/>
          </p:nvGrpSpPr>
          <p:grpSpPr>
            <a:xfrm>
              <a:off x="5168696" y="2511814"/>
              <a:ext cx="1887653" cy="1822872"/>
              <a:chOff x="57335" y="3307897"/>
              <a:chExt cx="1887653" cy="1822872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CE4BDC4-9B23-8CD8-5C0D-21D6D802A231}"/>
                  </a:ext>
                </a:extLst>
              </p:cNvPr>
              <p:cNvSpPr/>
              <p:nvPr/>
            </p:nvSpPr>
            <p:spPr>
              <a:xfrm>
                <a:off x="111616" y="3307897"/>
                <a:ext cx="1778558" cy="1778558"/>
              </a:xfrm>
              <a:prstGeom prst="ellipse">
                <a:avLst/>
              </a:prstGeom>
              <a:noFill/>
              <a:ln w="889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DC9A022-D388-C4B3-15AF-7DA687C6E697}"/>
                  </a:ext>
                </a:extLst>
              </p:cNvPr>
              <p:cNvSpPr/>
              <p:nvPr/>
            </p:nvSpPr>
            <p:spPr>
              <a:xfrm>
                <a:off x="57335" y="4169784"/>
                <a:ext cx="1887653" cy="9609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C4C8BDA-B44E-515B-4AE4-235462EC6F8A}"/>
                  </a:ext>
                </a:extLst>
              </p:cNvPr>
              <p:cNvSpPr/>
              <p:nvPr/>
            </p:nvSpPr>
            <p:spPr>
              <a:xfrm>
                <a:off x="313038" y="3509319"/>
                <a:ext cx="1375719" cy="1375719"/>
              </a:xfrm>
              <a:prstGeom prst="ellipse">
                <a:avLst/>
              </a:prstGeom>
              <a:solidFill>
                <a:srgbClr val="49A5B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BC44170-A84B-C028-3B59-CF33674CEDAA}"/>
                  </a:ext>
                </a:extLst>
              </p:cNvPr>
              <p:cNvSpPr/>
              <p:nvPr/>
            </p:nvSpPr>
            <p:spPr>
              <a:xfrm>
                <a:off x="558769" y="3755050"/>
                <a:ext cx="884255" cy="8842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06D970E-6702-B9E4-F9F9-A9B2E5868B81}"/>
                  </a:ext>
                </a:extLst>
              </p:cNvPr>
              <p:cNvSpPr/>
              <p:nvPr/>
            </p:nvSpPr>
            <p:spPr>
              <a:xfrm>
                <a:off x="607494" y="3803775"/>
                <a:ext cx="786804" cy="78680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9C4BAC9-0A06-3316-0054-8BF190DD4244}"/>
                </a:ext>
              </a:extLst>
            </p:cNvPr>
            <p:cNvGrpSpPr/>
            <p:nvPr/>
          </p:nvGrpSpPr>
          <p:grpSpPr>
            <a:xfrm rot="10800000">
              <a:off x="6942778" y="3421187"/>
              <a:ext cx="1887653" cy="1848367"/>
              <a:chOff x="57337" y="3307897"/>
              <a:chExt cx="1887653" cy="1848367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0C521C1-184F-F9EC-3B73-316536D9332E}"/>
                  </a:ext>
                </a:extLst>
              </p:cNvPr>
              <p:cNvSpPr/>
              <p:nvPr/>
            </p:nvSpPr>
            <p:spPr>
              <a:xfrm>
                <a:off x="111616" y="3307897"/>
                <a:ext cx="1778558" cy="1778558"/>
              </a:xfrm>
              <a:prstGeom prst="ellipse">
                <a:avLst/>
              </a:prstGeom>
              <a:noFill/>
              <a:ln w="889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11CE819-F12C-405B-779F-36BAF4FE24B5}"/>
                  </a:ext>
                </a:extLst>
              </p:cNvPr>
              <p:cNvSpPr/>
              <p:nvPr/>
            </p:nvSpPr>
            <p:spPr>
              <a:xfrm>
                <a:off x="57337" y="4169785"/>
                <a:ext cx="1887653" cy="9864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AEC26CF-FD3A-ED5A-0E94-CAF325309A3C}"/>
                  </a:ext>
                </a:extLst>
              </p:cNvPr>
              <p:cNvSpPr/>
              <p:nvPr/>
            </p:nvSpPr>
            <p:spPr>
              <a:xfrm>
                <a:off x="313038" y="3509319"/>
                <a:ext cx="1375719" cy="1375719"/>
              </a:xfrm>
              <a:prstGeom prst="ellipse">
                <a:avLst/>
              </a:prstGeom>
              <a:solidFill>
                <a:srgbClr val="05516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682A747-81B5-6BD1-23CE-FE0D6595FC55}"/>
                  </a:ext>
                </a:extLst>
              </p:cNvPr>
              <p:cNvSpPr/>
              <p:nvPr/>
            </p:nvSpPr>
            <p:spPr>
              <a:xfrm>
                <a:off x="558769" y="3755050"/>
                <a:ext cx="884255" cy="8842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4EF5151-5863-C23A-B8CE-71EA18F37394}"/>
                  </a:ext>
                </a:extLst>
              </p:cNvPr>
              <p:cNvSpPr/>
              <p:nvPr/>
            </p:nvSpPr>
            <p:spPr>
              <a:xfrm>
                <a:off x="607494" y="3803775"/>
                <a:ext cx="786804" cy="78680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7F045E5-55B4-FAC3-277E-F756D02777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9296" y="3370949"/>
              <a:ext cx="9245" cy="1111785"/>
            </a:xfrm>
            <a:prstGeom prst="line">
              <a:avLst/>
            </a:prstGeom>
            <a:ln w="889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7E0CE41-D492-FDA5-4FD7-75F679732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1171" y="3366047"/>
              <a:ext cx="9245" cy="1111785"/>
            </a:xfrm>
            <a:prstGeom prst="line">
              <a:avLst/>
            </a:prstGeom>
            <a:ln w="889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C46EF21-2DD0-FF65-F98D-4B51CFD558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97593" y="3370949"/>
              <a:ext cx="3942" cy="1106527"/>
            </a:xfrm>
            <a:prstGeom prst="line">
              <a:avLst/>
            </a:prstGeom>
            <a:ln w="889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5DB6AF8-EDFB-05F2-62FE-B349240DD886}"/>
                </a:ext>
              </a:extLst>
            </p:cNvPr>
            <p:cNvCxnSpPr>
              <a:cxnSpLocks/>
            </p:cNvCxnSpPr>
            <p:nvPr/>
          </p:nvCxnSpPr>
          <p:spPr>
            <a:xfrm>
              <a:off x="8760067" y="3373701"/>
              <a:ext cx="16085" cy="1103775"/>
            </a:xfrm>
            <a:prstGeom prst="line">
              <a:avLst/>
            </a:prstGeom>
            <a:ln w="889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Graphic 68" descr="Chevron arrows with solid fill">
              <a:extLst>
                <a:ext uri="{FF2B5EF4-FFF2-40B4-BE49-F238E27FC236}">
                  <a16:creationId xmlns:a16="http://schemas.microsoft.com/office/drawing/2014/main" id="{9D40069F-11F5-4D14-E891-1CEC03C89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336721" y="3194006"/>
              <a:ext cx="454362" cy="454362"/>
            </a:xfrm>
            <a:prstGeom prst="rect">
              <a:avLst/>
            </a:prstGeom>
          </p:spPr>
        </p:pic>
        <p:pic>
          <p:nvPicPr>
            <p:cNvPr id="71" name="Graphic 70" descr="Continuous Improvement with solid fill">
              <a:extLst>
                <a:ext uri="{FF2B5EF4-FFF2-40B4-BE49-F238E27FC236}">
                  <a16:creationId xmlns:a16="http://schemas.microsoft.com/office/drawing/2014/main" id="{DCAE67D6-D0F7-4EC2-F9DD-4A51A3A1D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49691" y="4193364"/>
              <a:ext cx="373817" cy="373817"/>
            </a:xfrm>
            <a:prstGeom prst="rect">
              <a:avLst/>
            </a:prstGeom>
          </p:spPr>
        </p:pic>
        <p:pic>
          <p:nvPicPr>
            <p:cNvPr id="75" name="Graphic 74" descr="Circle with left arrow with solid fill">
              <a:extLst>
                <a:ext uri="{FF2B5EF4-FFF2-40B4-BE49-F238E27FC236}">
                  <a16:creationId xmlns:a16="http://schemas.microsoft.com/office/drawing/2014/main" id="{DAD335B7-9B32-7566-C140-C1809DD6E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7665064" y="4154137"/>
              <a:ext cx="432007" cy="432007"/>
            </a:xfrm>
            <a:prstGeom prst="rect">
              <a:avLst/>
            </a:prstGeom>
          </p:spPr>
        </p:pic>
        <p:pic>
          <p:nvPicPr>
            <p:cNvPr id="77" name="Graphic 76" descr="Arrow circle with solid fill">
              <a:extLst>
                <a:ext uri="{FF2B5EF4-FFF2-40B4-BE49-F238E27FC236}">
                  <a16:creationId xmlns:a16="http://schemas.microsoft.com/office/drawing/2014/main" id="{3BBDB83C-8070-C1A5-EB27-61E0C1B89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919199" y="3174445"/>
              <a:ext cx="373785" cy="373785"/>
            </a:xfrm>
            <a:prstGeom prst="rect">
              <a:avLst/>
            </a:prstGeom>
          </p:spPr>
        </p:pic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7A94F339-7E8A-404B-78FE-88CF3C45F1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5685" y="4088955"/>
              <a:ext cx="0" cy="971759"/>
            </a:xfrm>
            <a:prstGeom prst="straightConnector1">
              <a:avLst/>
            </a:prstGeom>
            <a:ln w="22225">
              <a:solidFill>
                <a:srgbClr val="C4DE7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D9F8E10-2890-412B-2A02-76817FFBA515}"/>
                </a:ext>
              </a:extLst>
            </p:cNvPr>
            <p:cNvGrpSpPr/>
            <p:nvPr/>
          </p:nvGrpSpPr>
          <p:grpSpPr>
            <a:xfrm>
              <a:off x="2412690" y="5106655"/>
              <a:ext cx="345989" cy="345989"/>
              <a:chOff x="1062681" y="5239266"/>
              <a:chExt cx="345989" cy="345989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401CD66-AC89-9285-EFFF-36DFE07E0E6F}"/>
                  </a:ext>
                </a:extLst>
              </p:cNvPr>
              <p:cNvSpPr/>
              <p:nvPr/>
            </p:nvSpPr>
            <p:spPr>
              <a:xfrm>
                <a:off x="1062681" y="5239266"/>
                <a:ext cx="345989" cy="345989"/>
              </a:xfrm>
              <a:prstGeom prst="ellipse">
                <a:avLst/>
              </a:prstGeom>
              <a:solidFill>
                <a:srgbClr val="C4DE7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25C846A-B7CA-7B52-897A-4CFD63044E0C}"/>
                  </a:ext>
                </a:extLst>
              </p:cNvPr>
              <p:cNvSpPr txBox="1"/>
              <p:nvPr/>
            </p:nvSpPr>
            <p:spPr>
              <a:xfrm>
                <a:off x="1095632" y="5263977"/>
                <a:ext cx="2059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Nova Cond" panose="020B0506020202020204" pitchFamily="34" charset="0"/>
                  </a:rPr>
                  <a:t>1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78CE589-2C0B-3F97-6699-8A09515B9D3F}"/>
                </a:ext>
              </a:extLst>
            </p:cNvPr>
            <p:cNvSpPr txBox="1"/>
            <p:nvPr/>
          </p:nvSpPr>
          <p:spPr>
            <a:xfrm>
              <a:off x="1598560" y="5488395"/>
              <a:ext cx="206331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Hourly e-scooter trip counts at community-level from the model output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D81E463-CECF-DC47-1B60-9551D3FBBE47}"/>
                </a:ext>
              </a:extLst>
            </p:cNvPr>
            <p:cNvGrpSpPr/>
            <p:nvPr/>
          </p:nvGrpSpPr>
          <p:grpSpPr>
            <a:xfrm>
              <a:off x="4118843" y="2201431"/>
              <a:ext cx="345989" cy="345989"/>
              <a:chOff x="1062681" y="5239266"/>
              <a:chExt cx="345989" cy="345989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15AB9CAE-DE5B-51FA-84E1-57EBEE75AED1}"/>
                  </a:ext>
                </a:extLst>
              </p:cNvPr>
              <p:cNvSpPr/>
              <p:nvPr/>
            </p:nvSpPr>
            <p:spPr>
              <a:xfrm>
                <a:off x="1062681" y="5239266"/>
                <a:ext cx="345989" cy="345989"/>
              </a:xfrm>
              <a:prstGeom prst="ellipse">
                <a:avLst/>
              </a:prstGeom>
              <a:solidFill>
                <a:srgbClr val="75B4D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28BEE0F-219C-51CE-6848-850C99640468}"/>
                  </a:ext>
                </a:extLst>
              </p:cNvPr>
              <p:cNvSpPr txBox="1"/>
              <p:nvPr/>
            </p:nvSpPr>
            <p:spPr>
              <a:xfrm>
                <a:off x="1095632" y="5263977"/>
                <a:ext cx="2059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  <a:latin typeface="Arial Nova Cond" panose="020B0506020202020204" pitchFamily="34" charset="0"/>
                  </a:rPr>
                  <a:t>2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135D8E6-C924-1867-B6EF-62C64E391596}"/>
                </a:ext>
              </a:extLst>
            </p:cNvPr>
            <p:cNvSpPr txBox="1"/>
            <p:nvPr/>
          </p:nvSpPr>
          <p:spPr>
            <a:xfrm>
              <a:off x="3354996" y="1457495"/>
              <a:ext cx="178758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Supply index calculation using backpropagation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D14759C1-81C5-4352-3F08-17FCCB9CCDB6}"/>
                </a:ext>
              </a:extLst>
            </p:cNvPr>
            <p:cNvCxnSpPr>
              <a:cxnSpLocks/>
            </p:cNvCxnSpPr>
            <p:nvPr/>
          </p:nvCxnSpPr>
          <p:spPr>
            <a:xfrm>
              <a:off x="4303719" y="2629035"/>
              <a:ext cx="0" cy="1020167"/>
            </a:xfrm>
            <a:prstGeom prst="straightConnector1">
              <a:avLst/>
            </a:prstGeom>
            <a:ln w="22225">
              <a:solidFill>
                <a:srgbClr val="75B4D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7219403-0A3C-907F-7228-3B871EA898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9843" y="4134879"/>
              <a:ext cx="0" cy="971759"/>
            </a:xfrm>
            <a:prstGeom prst="straightConnector1">
              <a:avLst/>
            </a:prstGeom>
            <a:ln w="22225">
              <a:solidFill>
                <a:srgbClr val="2B7FA8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C1243920-A1BE-8728-84CC-B4F7B8967408}"/>
                </a:ext>
              </a:extLst>
            </p:cNvPr>
            <p:cNvGrpSpPr/>
            <p:nvPr/>
          </p:nvGrpSpPr>
          <p:grpSpPr>
            <a:xfrm>
              <a:off x="5956848" y="5131366"/>
              <a:ext cx="345989" cy="345989"/>
              <a:chOff x="1062681" y="5239266"/>
              <a:chExt cx="345989" cy="345989"/>
            </a:xfrm>
            <a:solidFill>
              <a:srgbClr val="2B7FA8"/>
            </a:solidFill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FE2324C0-8DEF-2E0D-F473-CCFFD2781D53}"/>
                  </a:ext>
                </a:extLst>
              </p:cNvPr>
              <p:cNvSpPr/>
              <p:nvPr/>
            </p:nvSpPr>
            <p:spPr>
              <a:xfrm>
                <a:off x="1062681" y="5239266"/>
                <a:ext cx="345989" cy="345989"/>
              </a:xfrm>
              <a:prstGeom prst="ellipse">
                <a:avLst/>
              </a:prstGeom>
              <a:solidFill>
                <a:srgbClr val="49A5B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F14D706-9606-A520-2E8F-E6BE66A22574}"/>
                  </a:ext>
                </a:extLst>
              </p:cNvPr>
              <p:cNvSpPr txBox="1"/>
              <p:nvPr/>
            </p:nvSpPr>
            <p:spPr>
              <a:xfrm>
                <a:off x="1095632" y="5263977"/>
                <a:ext cx="2059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  <a:latin typeface="Arial Nova Cond" panose="020B0506020202020204" pitchFamily="34" charset="0"/>
                  </a:rPr>
                  <a:t>3</a:t>
                </a: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8174936-B131-D709-12A6-67DB138C0E5F}"/>
                </a:ext>
              </a:extLst>
            </p:cNvPr>
            <p:cNvSpPr txBox="1"/>
            <p:nvPr/>
          </p:nvSpPr>
          <p:spPr>
            <a:xfrm>
              <a:off x="4973182" y="5523139"/>
              <a:ext cx="231331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Unmet demand index calculation from supply &amp; pattern check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10EE0140-A39D-0EA6-B532-8B69648323C9}"/>
                </a:ext>
              </a:extLst>
            </p:cNvPr>
            <p:cNvGrpSpPr/>
            <p:nvPr/>
          </p:nvGrpSpPr>
          <p:grpSpPr>
            <a:xfrm>
              <a:off x="7680666" y="2198087"/>
              <a:ext cx="345989" cy="345989"/>
              <a:chOff x="1062681" y="5239266"/>
              <a:chExt cx="345989" cy="345989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412B10F-895C-A5B0-7FE4-8ED154EB2BDC}"/>
                  </a:ext>
                </a:extLst>
              </p:cNvPr>
              <p:cNvSpPr/>
              <p:nvPr/>
            </p:nvSpPr>
            <p:spPr>
              <a:xfrm>
                <a:off x="1062681" y="5239266"/>
                <a:ext cx="345989" cy="345989"/>
              </a:xfrm>
              <a:prstGeom prst="ellipse">
                <a:avLst/>
              </a:prstGeom>
              <a:solidFill>
                <a:srgbClr val="05516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FE98DD1-E6F2-B38E-EFF5-33954D6C38CD}"/>
                  </a:ext>
                </a:extLst>
              </p:cNvPr>
              <p:cNvSpPr txBox="1"/>
              <p:nvPr/>
            </p:nvSpPr>
            <p:spPr>
              <a:xfrm>
                <a:off x="1095632" y="5263977"/>
                <a:ext cx="20594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  <a:latin typeface="Arial Nova Cond" panose="020B0506020202020204" pitchFamily="34" charset="0"/>
                  </a:rPr>
                  <a:t>4</a:t>
                </a:r>
              </a:p>
            </p:txBody>
          </p:sp>
        </p:grp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4181BC4F-18FF-7734-808D-33FCE767585E}"/>
                </a:ext>
              </a:extLst>
            </p:cNvPr>
            <p:cNvCxnSpPr>
              <a:cxnSpLocks/>
            </p:cNvCxnSpPr>
            <p:nvPr/>
          </p:nvCxnSpPr>
          <p:spPr>
            <a:xfrm>
              <a:off x="7865542" y="2625691"/>
              <a:ext cx="0" cy="1020167"/>
            </a:xfrm>
            <a:prstGeom prst="straightConnector1">
              <a:avLst/>
            </a:prstGeom>
            <a:ln w="22225">
              <a:solidFill>
                <a:srgbClr val="05516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A3DB479-E349-0327-110C-2BA50480DE38}"/>
                </a:ext>
              </a:extLst>
            </p:cNvPr>
            <p:cNvSpPr txBox="1"/>
            <p:nvPr/>
          </p:nvSpPr>
          <p:spPr>
            <a:xfrm>
              <a:off x="6728609" y="1442044"/>
              <a:ext cx="21759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Output data including trip counts and indices values fed to R shiny dashboard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636A6A51-AC7A-3CB7-0C1E-78FAB7E224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8563" y="3365401"/>
              <a:ext cx="16085" cy="1103775"/>
            </a:xfrm>
            <a:prstGeom prst="line">
              <a:avLst/>
            </a:prstGeom>
            <a:ln w="889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DCCE37-D654-35F8-3FDC-B601F3F06A8F}"/>
              </a:ext>
            </a:extLst>
          </p:cNvPr>
          <p:cNvGrpSpPr/>
          <p:nvPr/>
        </p:nvGrpSpPr>
        <p:grpSpPr>
          <a:xfrm>
            <a:off x="7901452" y="1150016"/>
            <a:ext cx="3925590" cy="1778559"/>
            <a:chOff x="9039790" y="2279706"/>
            <a:chExt cx="2661473" cy="3171162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042AB09D-3C5C-05A4-20D4-0053739E9A7A}"/>
                </a:ext>
              </a:extLst>
            </p:cNvPr>
            <p:cNvSpPr/>
            <p:nvPr/>
          </p:nvSpPr>
          <p:spPr>
            <a:xfrm>
              <a:off x="9269064" y="2341183"/>
              <a:ext cx="2432199" cy="3109685"/>
            </a:xfrm>
            <a:prstGeom prst="roundRect">
              <a:avLst/>
            </a:prstGeom>
            <a:solidFill>
              <a:srgbClr val="C4DE7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1711D38-DA4A-5A73-8023-43A00EBBED76}"/>
                </a:ext>
              </a:extLst>
            </p:cNvPr>
            <p:cNvSpPr/>
            <p:nvPr/>
          </p:nvSpPr>
          <p:spPr>
            <a:xfrm>
              <a:off x="9039790" y="2279706"/>
              <a:ext cx="2432199" cy="3109685"/>
            </a:xfrm>
            <a:prstGeom prst="round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A13A319-D07A-2414-53AB-B647A2C74F4C}"/>
              </a:ext>
            </a:extLst>
          </p:cNvPr>
          <p:cNvSpPr txBox="1"/>
          <p:nvPr/>
        </p:nvSpPr>
        <p:spPr>
          <a:xfrm>
            <a:off x="7876036" y="1245695"/>
            <a:ext cx="3570897" cy="1600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Companies should focus on Communities 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14 (Albany Park),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45 (Avalon Park)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 67 (West Englewood)</a:t>
            </a:r>
          </a:p>
          <a:p>
            <a:pPr algn="ctr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These triggered the low supply index and had a high demand index flag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B9A7A9-AE05-8B0E-46F5-70CC0D8123C6}"/>
              </a:ext>
            </a:extLst>
          </p:cNvPr>
          <p:cNvSpPr txBox="1"/>
          <p:nvPr/>
        </p:nvSpPr>
        <p:spPr>
          <a:xfrm>
            <a:off x="618067" y="242849"/>
            <a:ext cx="10828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The Demand and Supply Formulation helped identify peak demand and supply areas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D546258-0D34-4606-9DC1-3579B22900E7}"/>
              </a:ext>
            </a:extLst>
          </p:cNvPr>
          <p:cNvGrpSpPr/>
          <p:nvPr/>
        </p:nvGrpSpPr>
        <p:grpSpPr>
          <a:xfrm>
            <a:off x="7876036" y="3182772"/>
            <a:ext cx="3950999" cy="3386285"/>
            <a:chOff x="8983151" y="2341182"/>
            <a:chExt cx="2718112" cy="3109686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30B5A8CA-31AC-49DC-FAB8-2DC99C79A1F2}"/>
                </a:ext>
              </a:extLst>
            </p:cNvPr>
            <p:cNvSpPr/>
            <p:nvPr/>
          </p:nvSpPr>
          <p:spPr>
            <a:xfrm>
              <a:off x="9269064" y="2341183"/>
              <a:ext cx="2432199" cy="3109685"/>
            </a:xfrm>
            <a:prstGeom prst="roundRect">
              <a:avLst/>
            </a:prstGeom>
            <a:solidFill>
              <a:srgbClr val="C4DE7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0954FF4-9367-EA54-E491-6FEE7393567D}"/>
                </a:ext>
              </a:extLst>
            </p:cNvPr>
            <p:cNvSpPr/>
            <p:nvPr/>
          </p:nvSpPr>
          <p:spPr>
            <a:xfrm>
              <a:off x="8983151" y="2341182"/>
              <a:ext cx="2488840" cy="3048208"/>
            </a:xfrm>
            <a:prstGeom prst="round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endParaRPr>
            </a:p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14 (Albany Park) - Home to two medium sized universities. During the pilot program, college-aged students were among the highest users of e-scooters.</a:t>
              </a:r>
            </a:p>
            <a:p>
              <a:pPr algn="ct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endParaRPr>
            </a:p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45 (Avalon Park) – Residential area with parks, churches, and small businesses. In the pilot program, attending recreational activities was a top reason for e-scooters.</a:t>
              </a:r>
            </a:p>
            <a:p>
              <a:pPr algn="ct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endParaRPr>
            </a:p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67 (West Englewood) - Community surrounded by other populous communities, which increases the need for e-scooters when traveling around the area.</a:t>
              </a:r>
            </a:p>
            <a:p>
              <a:pPr algn="ctr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1444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2148B-E2B6-03CA-28EC-83DCAA6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6933" y="6364588"/>
            <a:ext cx="496330" cy="365125"/>
          </a:xfrm>
        </p:spPr>
        <p:txBody>
          <a:bodyPr/>
          <a:lstStyle/>
          <a:p>
            <a:fld id="{E665FA1D-98EC-3D41-BFDE-D5086153DD63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FC512-38C8-69F0-1283-ADF02544FCED}"/>
              </a:ext>
            </a:extLst>
          </p:cNvPr>
          <p:cNvSpPr txBox="1"/>
          <p:nvPr/>
        </p:nvSpPr>
        <p:spPr>
          <a:xfrm>
            <a:off x="618067" y="0"/>
            <a:ext cx="10828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The R Shiny dashboard offers insights into the supply-demand metrics for each community at specific dates and times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6DA7C9-1020-626E-EF84-B2B9312BD0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99"/>
          <a:stretch/>
        </p:blipFill>
        <p:spPr>
          <a:xfrm>
            <a:off x="1155128" y="954107"/>
            <a:ext cx="9881744" cy="590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95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9FEA7-DD10-B028-EED3-5B5514107AD1}"/>
              </a:ext>
            </a:extLst>
          </p:cNvPr>
          <p:cNvSpPr txBox="1"/>
          <p:nvPr/>
        </p:nvSpPr>
        <p:spPr>
          <a:xfrm>
            <a:off x="618067" y="242849"/>
            <a:ext cx="10828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We encountered roadblocks, but resolved them together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804B52B-225D-8D39-E7C5-2E0AD4F21661}"/>
              </a:ext>
            </a:extLst>
          </p:cNvPr>
          <p:cNvSpPr/>
          <p:nvPr/>
        </p:nvSpPr>
        <p:spPr>
          <a:xfrm rot="1895769">
            <a:off x="7017165" y="582764"/>
            <a:ext cx="4040145" cy="7141785"/>
          </a:xfrm>
          <a:custGeom>
            <a:avLst/>
            <a:gdLst>
              <a:gd name="connsiteX0" fmla="*/ 1800365 w 4040145"/>
              <a:gd name="connsiteY0" fmla="*/ 532277 h 6229501"/>
              <a:gd name="connsiteX1" fmla="*/ 2771408 w 4040145"/>
              <a:gd name="connsiteY1" fmla="*/ 0 h 6229501"/>
              <a:gd name="connsiteX2" fmla="*/ 4040145 w 4040145"/>
              <a:gd name="connsiteY2" fmla="*/ 4014894 h 6229501"/>
              <a:gd name="connsiteX3" fmla="*/ 0 w 4040145"/>
              <a:gd name="connsiteY3" fmla="*/ 6229501 h 6229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0145" h="6229501">
                <a:moveTo>
                  <a:pt x="1800365" y="532277"/>
                </a:moveTo>
                <a:lnTo>
                  <a:pt x="2771408" y="0"/>
                </a:lnTo>
                <a:lnTo>
                  <a:pt x="4040145" y="4014894"/>
                </a:lnTo>
                <a:lnTo>
                  <a:pt x="0" y="6229501"/>
                </a:lnTo>
                <a:close/>
              </a:path>
            </a:pathLst>
          </a:custGeom>
          <a:solidFill>
            <a:srgbClr val="F0F1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863840" tIns="0" bIns="4937760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6DD850-14D1-98EA-0559-2309BB733E77}"/>
              </a:ext>
            </a:extLst>
          </p:cNvPr>
          <p:cNvCxnSpPr>
            <a:cxnSpLocks/>
          </p:cNvCxnSpPr>
          <p:nvPr/>
        </p:nvCxnSpPr>
        <p:spPr>
          <a:xfrm flipV="1">
            <a:off x="7715570" y="1495330"/>
            <a:ext cx="3300656" cy="4526780"/>
          </a:xfrm>
          <a:prstGeom prst="line">
            <a:avLst/>
          </a:prstGeom>
          <a:ln w="31750">
            <a:solidFill>
              <a:schemeClr val="bg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4A2EF53-974F-F311-CB2C-6DC0706304B8}"/>
              </a:ext>
            </a:extLst>
          </p:cNvPr>
          <p:cNvGrpSpPr/>
          <p:nvPr/>
        </p:nvGrpSpPr>
        <p:grpSpPr>
          <a:xfrm>
            <a:off x="7428245" y="4841945"/>
            <a:ext cx="493986" cy="1244035"/>
            <a:chOff x="7562653" y="4623298"/>
            <a:chExt cx="493986" cy="124403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2C0240-7276-3611-9C68-E133E41BA1E0}"/>
                </a:ext>
              </a:extLst>
            </p:cNvPr>
            <p:cNvCxnSpPr/>
            <p:nvPr/>
          </p:nvCxnSpPr>
          <p:spPr>
            <a:xfrm>
              <a:off x="7810151" y="5117284"/>
              <a:ext cx="0" cy="750049"/>
            </a:xfrm>
            <a:prstGeom prst="line">
              <a:avLst/>
            </a:prstGeom>
            <a:ln>
              <a:solidFill>
                <a:srgbClr val="A9D33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164742D-5CCD-9A60-30FD-E119DC3011D9}"/>
                </a:ext>
              </a:extLst>
            </p:cNvPr>
            <p:cNvSpPr/>
            <p:nvPr/>
          </p:nvSpPr>
          <p:spPr>
            <a:xfrm>
              <a:off x="7562653" y="4623298"/>
              <a:ext cx="493986" cy="493986"/>
            </a:xfrm>
            <a:prstGeom prst="ellipse">
              <a:avLst/>
            </a:prstGeom>
            <a:solidFill>
              <a:srgbClr val="A9D3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8333BB-66A4-B8AD-59A7-B8B694EB0482}"/>
              </a:ext>
            </a:extLst>
          </p:cNvPr>
          <p:cNvGrpSpPr/>
          <p:nvPr/>
        </p:nvGrpSpPr>
        <p:grpSpPr>
          <a:xfrm>
            <a:off x="8384891" y="3678301"/>
            <a:ext cx="493986" cy="1055615"/>
            <a:chOff x="7562653" y="4749133"/>
            <a:chExt cx="493986" cy="1055615"/>
          </a:xfrm>
          <a:solidFill>
            <a:srgbClr val="74B4CF"/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46213ED-55D0-2E97-FF4D-1AC7430A0A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9646" y="5234730"/>
              <a:ext cx="505" cy="570018"/>
            </a:xfrm>
            <a:prstGeom prst="line">
              <a:avLst/>
            </a:prstGeom>
            <a:grpFill/>
            <a:ln>
              <a:solidFill>
                <a:srgbClr val="74B4C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5AAC068-5970-10E1-9DEE-C606AC2F5C7D}"/>
                </a:ext>
              </a:extLst>
            </p:cNvPr>
            <p:cNvSpPr/>
            <p:nvPr/>
          </p:nvSpPr>
          <p:spPr>
            <a:xfrm>
              <a:off x="7562653" y="4749133"/>
              <a:ext cx="493986" cy="4939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1" name="Graphic 30" descr="Flag with solid fill">
            <a:extLst>
              <a:ext uri="{FF2B5EF4-FFF2-40B4-BE49-F238E27FC236}">
                <a16:creationId xmlns:a16="http://schemas.microsoft.com/office/drawing/2014/main" id="{A1AB2E24-1DAB-AC98-3CEB-CC3E3BCBD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706880" y="982163"/>
            <a:ext cx="463898" cy="42021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D3B1D4-4A1B-F84D-736B-FD8D75E653B4}"/>
              </a:ext>
            </a:extLst>
          </p:cNvPr>
          <p:cNvCxnSpPr>
            <a:cxnSpLocks/>
          </p:cNvCxnSpPr>
          <p:nvPr/>
        </p:nvCxnSpPr>
        <p:spPr>
          <a:xfrm>
            <a:off x="7562653" y="4890782"/>
            <a:ext cx="0" cy="0"/>
          </a:xfrm>
          <a:prstGeom prst="line">
            <a:avLst/>
          </a:prstGeom>
          <a:ln>
            <a:solidFill>
              <a:srgbClr val="A9D3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4406DCE-1BDB-9286-835D-F8872F02AAFD}"/>
              </a:ext>
            </a:extLst>
          </p:cNvPr>
          <p:cNvGrpSpPr/>
          <p:nvPr/>
        </p:nvGrpSpPr>
        <p:grpSpPr>
          <a:xfrm>
            <a:off x="300545" y="5088938"/>
            <a:ext cx="7127700" cy="1476208"/>
            <a:chOff x="300545" y="5088938"/>
            <a:chExt cx="7127700" cy="147620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11DD471-54DC-68D8-C03E-C22D89932A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5429" y="5088938"/>
              <a:ext cx="20253" cy="970392"/>
            </a:xfrm>
            <a:prstGeom prst="line">
              <a:avLst/>
            </a:prstGeom>
            <a:ln>
              <a:solidFill>
                <a:srgbClr val="A9D33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6E0319D-3395-68B2-7653-1D0B5B6B52D4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 flipH="1">
              <a:off x="5735429" y="5088938"/>
              <a:ext cx="1692816" cy="0"/>
            </a:xfrm>
            <a:prstGeom prst="line">
              <a:avLst/>
            </a:prstGeom>
            <a:ln>
              <a:solidFill>
                <a:srgbClr val="A9D33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7CB3FBF-42C9-381B-9671-AB421AA0A6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4613" y="6059330"/>
              <a:ext cx="1041069" cy="11985"/>
            </a:xfrm>
            <a:prstGeom prst="line">
              <a:avLst/>
            </a:prstGeom>
            <a:ln>
              <a:solidFill>
                <a:srgbClr val="A9D33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8A35CAA-ABF2-58C8-E510-CE57BD707B6B}"/>
                </a:ext>
              </a:extLst>
            </p:cNvPr>
            <p:cNvCxnSpPr>
              <a:cxnSpLocks/>
            </p:cNvCxnSpPr>
            <p:nvPr/>
          </p:nvCxnSpPr>
          <p:spPr>
            <a:xfrm>
              <a:off x="4714613" y="5679347"/>
              <a:ext cx="0" cy="852243"/>
            </a:xfrm>
            <a:prstGeom prst="line">
              <a:avLst/>
            </a:prstGeom>
            <a:ln w="66675">
              <a:solidFill>
                <a:srgbClr val="A9D33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1748184-CFAE-30D6-5F2E-BA7D76067B2F}"/>
                </a:ext>
              </a:extLst>
            </p:cNvPr>
            <p:cNvSpPr txBox="1"/>
            <p:nvPr/>
          </p:nvSpPr>
          <p:spPr>
            <a:xfrm>
              <a:off x="300545" y="5611039"/>
              <a:ext cx="437985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Handling 3.8M trip-level records and merging it with six external sources was quite challenging</a:t>
              </a:r>
              <a:b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</a:b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Solution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: Aggregated the data into 1-hour interval, which made the merging process faster and more efficient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8431834-5A60-9438-76EE-9E4856D696E3}"/>
              </a:ext>
            </a:extLst>
          </p:cNvPr>
          <p:cNvGrpSpPr/>
          <p:nvPr/>
        </p:nvGrpSpPr>
        <p:grpSpPr>
          <a:xfrm>
            <a:off x="9358938" y="2512301"/>
            <a:ext cx="493986" cy="916699"/>
            <a:chOff x="7562653" y="4749133"/>
            <a:chExt cx="493986" cy="916699"/>
          </a:xfrm>
          <a:solidFill>
            <a:srgbClr val="49A5B9"/>
          </a:solidFill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6B1B0C2-276D-6A50-49F2-2809D6605C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9646" y="5234730"/>
              <a:ext cx="505" cy="431102"/>
            </a:xfrm>
            <a:prstGeom prst="line">
              <a:avLst/>
            </a:prstGeom>
            <a:grpFill/>
            <a:ln>
              <a:solidFill>
                <a:srgbClr val="49A5B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FCEA0A5-09BA-A607-E8FE-525E089C3C6D}"/>
                </a:ext>
              </a:extLst>
            </p:cNvPr>
            <p:cNvSpPr/>
            <p:nvPr/>
          </p:nvSpPr>
          <p:spPr>
            <a:xfrm>
              <a:off x="7562653" y="4749133"/>
              <a:ext cx="493986" cy="4939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8" name="Graphic 97" descr="Database outline">
            <a:extLst>
              <a:ext uri="{FF2B5EF4-FFF2-40B4-BE49-F238E27FC236}">
                <a16:creationId xmlns:a16="http://schemas.microsoft.com/office/drawing/2014/main" id="{C6B2FC9B-4555-2470-D11D-34E2E6807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84849" y="4880711"/>
            <a:ext cx="388456" cy="388456"/>
          </a:xfrm>
          <a:prstGeom prst="rect">
            <a:avLst/>
          </a:prstGeom>
        </p:spPr>
      </p:pic>
      <p:pic>
        <p:nvPicPr>
          <p:cNvPr id="100" name="Graphic 99" descr="Statistics with solid fill">
            <a:extLst>
              <a:ext uri="{FF2B5EF4-FFF2-40B4-BE49-F238E27FC236}">
                <a16:creationId xmlns:a16="http://schemas.microsoft.com/office/drawing/2014/main" id="{A110B3F5-C023-194F-FF95-CFC465B692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465382" y="3735769"/>
            <a:ext cx="349269" cy="370661"/>
          </a:xfrm>
          <a:prstGeom prst="rect">
            <a:avLst/>
          </a:prstGeom>
        </p:spPr>
      </p:pic>
      <p:pic>
        <p:nvPicPr>
          <p:cNvPr id="102" name="Graphic 101" descr="Bar chart with solid fill">
            <a:extLst>
              <a:ext uri="{FF2B5EF4-FFF2-40B4-BE49-F238E27FC236}">
                <a16:creationId xmlns:a16="http://schemas.microsoft.com/office/drawing/2014/main" id="{D06FA077-F5F8-0194-0C7A-D1FF103C6F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9438248" y="2588572"/>
            <a:ext cx="335003" cy="333056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BE5FC20-930F-7B8D-C99D-5B38F0F053C8}"/>
              </a:ext>
            </a:extLst>
          </p:cNvPr>
          <p:cNvGrpSpPr/>
          <p:nvPr/>
        </p:nvGrpSpPr>
        <p:grpSpPr>
          <a:xfrm>
            <a:off x="10317580" y="1232679"/>
            <a:ext cx="493986" cy="879698"/>
            <a:chOff x="7562653" y="4749133"/>
            <a:chExt cx="493986" cy="879698"/>
          </a:xfrm>
          <a:solidFill>
            <a:srgbClr val="05516F"/>
          </a:solidFill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794E3EB-66AB-1922-B62D-90B7E6A786D6}"/>
                </a:ext>
              </a:extLst>
            </p:cNvPr>
            <p:cNvCxnSpPr>
              <a:cxnSpLocks/>
            </p:cNvCxnSpPr>
            <p:nvPr/>
          </p:nvCxnSpPr>
          <p:spPr>
            <a:xfrm>
              <a:off x="7810151" y="5234730"/>
              <a:ext cx="0" cy="394101"/>
            </a:xfrm>
            <a:prstGeom prst="line">
              <a:avLst/>
            </a:prstGeom>
            <a:grpFill/>
            <a:ln>
              <a:solidFill>
                <a:srgbClr val="05516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3D25A9E-32DC-F890-8220-35891600B73B}"/>
                </a:ext>
              </a:extLst>
            </p:cNvPr>
            <p:cNvSpPr/>
            <p:nvPr/>
          </p:nvSpPr>
          <p:spPr>
            <a:xfrm>
              <a:off x="7562653" y="4749133"/>
              <a:ext cx="493986" cy="4939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5DD5A97-8390-D584-1D22-C5CF3B044C94}"/>
              </a:ext>
            </a:extLst>
          </p:cNvPr>
          <p:cNvGrpSpPr/>
          <p:nvPr/>
        </p:nvGrpSpPr>
        <p:grpSpPr>
          <a:xfrm>
            <a:off x="384047" y="3932690"/>
            <a:ext cx="8000844" cy="1641444"/>
            <a:chOff x="-305898" y="5088938"/>
            <a:chExt cx="8000844" cy="1641444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124D9CA-D327-C63C-222D-46EE6198FC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5429" y="5088938"/>
              <a:ext cx="20253" cy="970392"/>
            </a:xfrm>
            <a:prstGeom prst="line">
              <a:avLst/>
            </a:prstGeom>
            <a:ln>
              <a:solidFill>
                <a:srgbClr val="74B4C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1C0EB64-4A3C-8106-31F5-9712BF4038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429" y="5088938"/>
              <a:ext cx="1959517" cy="0"/>
            </a:xfrm>
            <a:prstGeom prst="line">
              <a:avLst/>
            </a:prstGeom>
            <a:ln>
              <a:solidFill>
                <a:srgbClr val="74B4C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2CFE073-EF0A-BA00-AF8A-C95E1B7F48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2668" y="6059330"/>
              <a:ext cx="1083014" cy="0"/>
            </a:xfrm>
            <a:prstGeom prst="line">
              <a:avLst/>
            </a:prstGeom>
            <a:ln>
              <a:solidFill>
                <a:srgbClr val="74B4C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D4C9F391-795E-D376-100B-EF9695790132}"/>
                </a:ext>
              </a:extLst>
            </p:cNvPr>
            <p:cNvCxnSpPr>
              <a:cxnSpLocks/>
            </p:cNvCxnSpPr>
            <p:nvPr/>
          </p:nvCxnSpPr>
          <p:spPr>
            <a:xfrm>
              <a:off x="4672668" y="5691647"/>
              <a:ext cx="0" cy="852243"/>
            </a:xfrm>
            <a:prstGeom prst="line">
              <a:avLst/>
            </a:prstGeom>
            <a:ln w="66675">
              <a:solidFill>
                <a:srgbClr val="74B4C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DD6BADF3-AE72-1821-4D52-3F51A78BECA3}"/>
                </a:ext>
              </a:extLst>
            </p:cNvPr>
            <p:cNvSpPr txBox="1"/>
            <p:nvPr/>
          </p:nvSpPr>
          <p:spPr>
            <a:xfrm>
              <a:off x="-305898" y="5560831"/>
              <a:ext cx="493701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Several exogenous variables we planned to utilize were time-independent (i.e. demographics). Since they are static, they will not be useful for our model. </a:t>
              </a:r>
            </a:p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Solution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: Retained only the 6 time-dependent exogenous variables when forecasting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011900B-9D27-11E8-6364-429F70ED0FD3}"/>
              </a:ext>
            </a:extLst>
          </p:cNvPr>
          <p:cNvGrpSpPr/>
          <p:nvPr/>
        </p:nvGrpSpPr>
        <p:grpSpPr>
          <a:xfrm>
            <a:off x="290473" y="2735480"/>
            <a:ext cx="9068465" cy="1442652"/>
            <a:chOff x="-1051818" y="5088938"/>
            <a:chExt cx="9068465" cy="1442652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2F7ACF0-F174-50FA-D756-4843999E7C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5429" y="5088938"/>
              <a:ext cx="20253" cy="970392"/>
            </a:xfrm>
            <a:prstGeom prst="line">
              <a:avLst/>
            </a:prstGeom>
            <a:ln>
              <a:solidFill>
                <a:srgbClr val="49A5B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7658087-2316-3061-DA7D-DC1B819D8D23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 flipH="1" flipV="1">
              <a:off x="5735429" y="5088938"/>
              <a:ext cx="2281218" cy="23814"/>
            </a:xfrm>
            <a:prstGeom prst="line">
              <a:avLst/>
            </a:prstGeom>
            <a:ln>
              <a:solidFill>
                <a:srgbClr val="49A5B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CE00FAE-B354-E3E9-0103-E89AAB6CA7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4613" y="6059330"/>
              <a:ext cx="1041069" cy="11985"/>
            </a:xfrm>
            <a:prstGeom prst="line">
              <a:avLst/>
            </a:prstGeom>
            <a:ln>
              <a:solidFill>
                <a:srgbClr val="49A5B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7C36CC7-BB47-0312-B843-BC6A744B9EF9}"/>
                </a:ext>
              </a:extLst>
            </p:cNvPr>
            <p:cNvCxnSpPr>
              <a:cxnSpLocks/>
            </p:cNvCxnSpPr>
            <p:nvPr/>
          </p:nvCxnSpPr>
          <p:spPr>
            <a:xfrm>
              <a:off x="4714613" y="5679347"/>
              <a:ext cx="0" cy="852243"/>
            </a:xfrm>
            <a:prstGeom prst="line">
              <a:avLst/>
            </a:prstGeom>
            <a:ln w="66675">
              <a:solidFill>
                <a:srgbClr val="49A5B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C2F80FE-2025-EAA6-22BE-7FA59B2D4DB9}"/>
                </a:ext>
              </a:extLst>
            </p:cNvPr>
            <p:cNvSpPr txBox="1"/>
            <p:nvPr/>
          </p:nvSpPr>
          <p:spPr>
            <a:xfrm>
              <a:off x="-1051818" y="5663348"/>
              <a:ext cx="5776842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We did not have access to supply information when attempting to provide recommendations for optimal supply strategies.</a:t>
              </a:r>
            </a:p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Solution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: We derived a baseline supply calculation based on the available data 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5D3773A-967C-D784-B340-26E0FED4B6E9}"/>
              </a:ext>
            </a:extLst>
          </p:cNvPr>
          <p:cNvGrpSpPr/>
          <p:nvPr/>
        </p:nvGrpSpPr>
        <p:grpSpPr>
          <a:xfrm>
            <a:off x="1705234" y="1479672"/>
            <a:ext cx="8612346" cy="1586812"/>
            <a:chOff x="-264497" y="5080097"/>
            <a:chExt cx="8612346" cy="1586812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CDE5E74-C86E-0749-CB3B-E4DBC5B6FE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35429" y="5088938"/>
              <a:ext cx="20253" cy="970392"/>
            </a:xfrm>
            <a:prstGeom prst="line">
              <a:avLst/>
            </a:prstGeom>
            <a:ln>
              <a:solidFill>
                <a:srgbClr val="05516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BFCA12E-5145-DE90-179B-42D916BF5BCC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5735429" y="5080097"/>
              <a:ext cx="2612420" cy="8841"/>
            </a:xfrm>
            <a:prstGeom prst="line">
              <a:avLst/>
            </a:prstGeom>
            <a:ln>
              <a:solidFill>
                <a:srgbClr val="05516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F763848-1065-A072-07D3-2B5F3EE880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4613" y="6059330"/>
              <a:ext cx="1041069" cy="11985"/>
            </a:xfrm>
            <a:prstGeom prst="line">
              <a:avLst/>
            </a:prstGeom>
            <a:ln>
              <a:solidFill>
                <a:srgbClr val="05516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98BECD1-80EE-9E20-E13F-4C6B7704C622}"/>
                </a:ext>
              </a:extLst>
            </p:cNvPr>
            <p:cNvCxnSpPr>
              <a:cxnSpLocks/>
            </p:cNvCxnSpPr>
            <p:nvPr/>
          </p:nvCxnSpPr>
          <p:spPr>
            <a:xfrm>
              <a:off x="4714613" y="5679347"/>
              <a:ext cx="0" cy="852243"/>
            </a:xfrm>
            <a:prstGeom prst="line">
              <a:avLst/>
            </a:prstGeom>
            <a:ln w="66675">
              <a:solidFill>
                <a:srgbClr val="05516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5D98AE2-D823-E7BB-73AA-625A8C96E1B8}"/>
                </a:ext>
              </a:extLst>
            </p:cNvPr>
            <p:cNvSpPr txBox="1"/>
            <p:nvPr/>
          </p:nvSpPr>
          <p:spPr>
            <a:xfrm>
              <a:off x="-264497" y="5712802"/>
              <a:ext cx="4937946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Our original scope sought to be exhaustive. We realized our time frame was inadequate to do so.   </a:t>
              </a:r>
            </a:p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Solution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: We narrowed the project’s scope after defining our work as a proof of concept</a:t>
              </a:r>
            </a:p>
          </p:txBody>
        </p:sp>
      </p:grpSp>
      <p:pic>
        <p:nvPicPr>
          <p:cNvPr id="145" name="Graphic 144" descr="Business Growth with solid fill">
            <a:extLst>
              <a:ext uri="{FF2B5EF4-FFF2-40B4-BE49-F238E27FC236}">
                <a16:creationId xmlns:a16="http://schemas.microsoft.com/office/drawing/2014/main" id="{D8596806-83C2-5C63-FD29-0310E681DB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22830" y="1309778"/>
            <a:ext cx="350386" cy="3503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676880-4C5E-2E74-55F1-2972FF46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408" y="6382583"/>
            <a:ext cx="463898" cy="365125"/>
          </a:xfrm>
        </p:spPr>
        <p:txBody>
          <a:bodyPr/>
          <a:lstStyle/>
          <a:p>
            <a:fld id="{E665FA1D-98EC-3D41-BFDE-D5086153DD6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E5063F-657B-DCF3-E4AC-920F4CACD767}"/>
              </a:ext>
            </a:extLst>
          </p:cNvPr>
          <p:cNvSpPr txBox="1"/>
          <p:nvPr/>
        </p:nvSpPr>
        <p:spPr>
          <a:xfrm>
            <a:off x="618067" y="242849"/>
            <a:ext cx="10828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We recommend companies follow several steps to achieve success in Chicago’s e-scooter market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BF1AFC-53B4-7D8F-5D6F-9F2EC70268DF}"/>
              </a:ext>
            </a:extLst>
          </p:cNvPr>
          <p:cNvGrpSpPr/>
          <p:nvPr/>
        </p:nvGrpSpPr>
        <p:grpSpPr>
          <a:xfrm>
            <a:off x="4801560" y="2212993"/>
            <a:ext cx="2335495" cy="2432014"/>
            <a:chOff x="5028063" y="2626366"/>
            <a:chExt cx="2335495" cy="2432014"/>
          </a:xfrm>
        </p:grpSpPr>
        <p:pic>
          <p:nvPicPr>
            <p:cNvPr id="12" name="Graphic 11" descr="A puzzle">
              <a:extLst>
                <a:ext uri="{FF2B5EF4-FFF2-40B4-BE49-F238E27FC236}">
                  <a16:creationId xmlns:a16="http://schemas.microsoft.com/office/drawing/2014/main" id="{9A0DF105-2648-3443-8594-7035DC0F3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6639" t="46842" r="20398" b="17530"/>
            <a:stretch/>
          </p:blipFill>
          <p:spPr>
            <a:xfrm>
              <a:off x="6353408" y="3988353"/>
              <a:ext cx="799460" cy="864066"/>
            </a:xfrm>
            <a:prstGeom prst="rect">
              <a:avLst/>
            </a:prstGeom>
          </p:spPr>
        </p:pic>
        <p:pic>
          <p:nvPicPr>
            <p:cNvPr id="13" name="Graphic 12" descr="A puzzle piece">
              <a:extLst>
                <a:ext uri="{FF2B5EF4-FFF2-40B4-BE49-F238E27FC236}">
                  <a16:creationId xmlns:a16="http://schemas.microsoft.com/office/drawing/2014/main" id="{DED2BF01-F408-D66E-E14D-771088DC9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26203" y="3431445"/>
              <a:ext cx="1626935" cy="1626935"/>
            </a:xfrm>
            <a:prstGeom prst="rect">
              <a:avLst/>
            </a:prstGeom>
          </p:spPr>
        </p:pic>
        <p:pic>
          <p:nvPicPr>
            <p:cNvPr id="14" name="Graphic 13" descr="A puzzle piece">
              <a:extLst>
                <a:ext uri="{FF2B5EF4-FFF2-40B4-BE49-F238E27FC236}">
                  <a16:creationId xmlns:a16="http://schemas.microsoft.com/office/drawing/2014/main" id="{476A3BAB-EBB5-E0BE-BBBD-058B67F83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5028063" y="2722492"/>
              <a:ext cx="1626935" cy="1626935"/>
            </a:xfrm>
            <a:prstGeom prst="rect">
              <a:avLst/>
            </a:prstGeom>
          </p:spPr>
        </p:pic>
        <p:pic>
          <p:nvPicPr>
            <p:cNvPr id="15" name="Graphic 14" descr="A puzzle piece">
              <a:extLst>
                <a:ext uri="{FF2B5EF4-FFF2-40B4-BE49-F238E27FC236}">
                  <a16:creationId xmlns:a16="http://schemas.microsoft.com/office/drawing/2014/main" id="{228B062F-9C3E-F890-43FA-F6A706312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5736623" y="2626366"/>
              <a:ext cx="1626935" cy="1626935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C6538E2-13C6-AED2-F327-95D4C64B0252}"/>
                </a:ext>
              </a:extLst>
            </p:cNvPr>
            <p:cNvCxnSpPr/>
            <p:nvPr/>
          </p:nvCxnSpPr>
          <p:spPr>
            <a:xfrm>
              <a:off x="5505587" y="3253578"/>
              <a:ext cx="0" cy="1317154"/>
            </a:xfrm>
            <a:prstGeom prst="line">
              <a:avLst/>
            </a:prstGeom>
            <a:ln w="2508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7FE4E74-7D59-08B5-6405-8FA5BBE7A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2032" y="3104536"/>
              <a:ext cx="1084787" cy="0"/>
            </a:xfrm>
            <a:prstGeom prst="line">
              <a:avLst/>
            </a:prstGeom>
            <a:ln w="2508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97C71AF-64C8-1119-BFAB-5A18783C2F4A}"/>
              </a:ext>
            </a:extLst>
          </p:cNvPr>
          <p:cNvGrpSpPr/>
          <p:nvPr/>
        </p:nvGrpSpPr>
        <p:grpSpPr>
          <a:xfrm>
            <a:off x="858080" y="1493188"/>
            <a:ext cx="3520974" cy="939619"/>
            <a:chOff x="858080" y="1493188"/>
            <a:chExt cx="3520974" cy="939619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042A6BA-494B-89E2-AFA6-6082AF5BDD31}"/>
                </a:ext>
              </a:extLst>
            </p:cNvPr>
            <p:cNvSpPr/>
            <p:nvPr/>
          </p:nvSpPr>
          <p:spPr>
            <a:xfrm>
              <a:off x="858080" y="1493188"/>
              <a:ext cx="3520974" cy="9396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BB2A37B-B376-8DF5-B9EB-DB641A822C23}"/>
                </a:ext>
              </a:extLst>
            </p:cNvPr>
            <p:cNvSpPr/>
            <p:nvPr/>
          </p:nvSpPr>
          <p:spPr>
            <a:xfrm>
              <a:off x="1015068" y="1786855"/>
              <a:ext cx="402671" cy="4026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B14025-06DC-534D-D484-3AF1AF6F07E6}"/>
                </a:ext>
              </a:extLst>
            </p:cNvPr>
            <p:cNvSpPr txBox="1"/>
            <p:nvPr/>
          </p:nvSpPr>
          <p:spPr>
            <a:xfrm>
              <a:off x="1074992" y="1800745"/>
              <a:ext cx="2828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ova Cond" panose="020B0506020202020204" pitchFamily="34" charset="0"/>
                </a:rPr>
                <a:t>1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975DCF8-3AD0-A68B-1D5D-74C0B049DFCD}"/>
              </a:ext>
            </a:extLst>
          </p:cNvPr>
          <p:cNvSpPr txBox="1"/>
          <p:nvPr/>
        </p:nvSpPr>
        <p:spPr>
          <a:xfrm>
            <a:off x="1417739" y="1698109"/>
            <a:ext cx="296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The LSTM model produced the best model based on its RMSE score of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8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Nova Cond" panose="020B0506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E5D6C3-72A5-0E3C-D6F9-39030B108AD9}"/>
              </a:ext>
            </a:extLst>
          </p:cNvPr>
          <p:cNvGrpSpPr/>
          <p:nvPr/>
        </p:nvGrpSpPr>
        <p:grpSpPr>
          <a:xfrm>
            <a:off x="858080" y="2829989"/>
            <a:ext cx="3520974" cy="939619"/>
            <a:chOff x="858080" y="1493188"/>
            <a:chExt cx="3520974" cy="939619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476A5923-6CB0-EF28-EAD2-27659876A018}"/>
                </a:ext>
              </a:extLst>
            </p:cNvPr>
            <p:cNvSpPr/>
            <p:nvPr/>
          </p:nvSpPr>
          <p:spPr>
            <a:xfrm>
              <a:off x="858080" y="1493188"/>
              <a:ext cx="3520974" cy="9396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39D150-676D-ADF2-ED6E-AEABA4B9A2B2}"/>
                </a:ext>
              </a:extLst>
            </p:cNvPr>
            <p:cNvSpPr/>
            <p:nvPr/>
          </p:nvSpPr>
          <p:spPr>
            <a:xfrm>
              <a:off x="1015068" y="1761688"/>
              <a:ext cx="402671" cy="4026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704CF9-4420-77C9-C420-2260E4CF9C8E}"/>
                </a:ext>
              </a:extLst>
            </p:cNvPr>
            <p:cNvSpPr txBox="1"/>
            <p:nvPr/>
          </p:nvSpPr>
          <p:spPr>
            <a:xfrm>
              <a:off x="1074992" y="1767189"/>
              <a:ext cx="2828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ova Cond" panose="020B0506020202020204" pitchFamily="34" charset="0"/>
                </a:rPr>
                <a:t>2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17F009E-1DFA-FB8E-43B2-CE6D8687B342}"/>
              </a:ext>
            </a:extLst>
          </p:cNvPr>
          <p:cNvSpPr txBox="1"/>
          <p:nvPr/>
        </p:nvSpPr>
        <p:spPr>
          <a:xfrm>
            <a:off x="1417738" y="2846394"/>
            <a:ext cx="29613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Vendors should consider placing more scooters in the following communities: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14 (Albany Park), 45 (Avalon Park), 67 (West Englewood)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Nova Cond" panose="020B050602020202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7E804E-AE73-AC72-C5F5-E936F7F69F12}"/>
              </a:ext>
            </a:extLst>
          </p:cNvPr>
          <p:cNvGrpSpPr/>
          <p:nvPr/>
        </p:nvGrpSpPr>
        <p:grpSpPr>
          <a:xfrm>
            <a:off x="862467" y="4198208"/>
            <a:ext cx="3520974" cy="939619"/>
            <a:chOff x="858080" y="1493188"/>
            <a:chExt cx="3520974" cy="939619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E7BEF43-4A84-3721-A3A6-223848B8DC89}"/>
                </a:ext>
              </a:extLst>
            </p:cNvPr>
            <p:cNvSpPr/>
            <p:nvPr/>
          </p:nvSpPr>
          <p:spPr>
            <a:xfrm>
              <a:off x="858080" y="1493188"/>
              <a:ext cx="3520974" cy="9396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3388C1F-9055-5B66-24EC-EE5220BEDB24}"/>
                </a:ext>
              </a:extLst>
            </p:cNvPr>
            <p:cNvSpPr/>
            <p:nvPr/>
          </p:nvSpPr>
          <p:spPr>
            <a:xfrm>
              <a:off x="1015068" y="1761688"/>
              <a:ext cx="402671" cy="4026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8F75A2-0FB6-7020-B3EA-B6A2CDBC6C33}"/>
                </a:ext>
              </a:extLst>
            </p:cNvPr>
            <p:cNvSpPr txBox="1"/>
            <p:nvPr/>
          </p:nvSpPr>
          <p:spPr>
            <a:xfrm>
              <a:off x="1074992" y="1775578"/>
              <a:ext cx="2828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ova Cond" panose="020B0506020202020204" pitchFamily="34" charset="0"/>
                </a:rPr>
                <a:t>3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4AB368F-92E3-D769-33B0-379E90C0067C}"/>
              </a:ext>
            </a:extLst>
          </p:cNvPr>
          <p:cNvSpPr txBox="1"/>
          <p:nvPr/>
        </p:nvSpPr>
        <p:spPr>
          <a:xfrm>
            <a:off x="1417738" y="4166791"/>
            <a:ext cx="29613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We predict to see a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3% - 5%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 increase in revenue for e-scooter vendors if they place more e-scooters in these communities to meet demand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85F9B0-3B30-650A-F36E-7C198F58A8BE}"/>
              </a:ext>
            </a:extLst>
          </p:cNvPr>
          <p:cNvGrpSpPr/>
          <p:nvPr/>
        </p:nvGrpSpPr>
        <p:grpSpPr>
          <a:xfrm>
            <a:off x="7812945" y="1493188"/>
            <a:ext cx="3520974" cy="939619"/>
            <a:chOff x="858080" y="1493188"/>
            <a:chExt cx="3520974" cy="939619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6661450A-2D5D-8D3C-354C-5BB1318B8064}"/>
                </a:ext>
              </a:extLst>
            </p:cNvPr>
            <p:cNvSpPr/>
            <p:nvPr/>
          </p:nvSpPr>
          <p:spPr>
            <a:xfrm>
              <a:off x="858080" y="1493188"/>
              <a:ext cx="3520974" cy="9396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55D78D4-2AE7-9EBA-3813-F25FBEA2D47C}"/>
                </a:ext>
              </a:extLst>
            </p:cNvPr>
            <p:cNvSpPr/>
            <p:nvPr/>
          </p:nvSpPr>
          <p:spPr>
            <a:xfrm>
              <a:off x="1015068" y="1786855"/>
              <a:ext cx="402671" cy="4026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BF7E531-A33B-B464-4A36-4125397D1FBB}"/>
                </a:ext>
              </a:extLst>
            </p:cNvPr>
            <p:cNvSpPr txBox="1"/>
            <p:nvPr/>
          </p:nvSpPr>
          <p:spPr>
            <a:xfrm>
              <a:off x="1074992" y="1800745"/>
              <a:ext cx="2828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ova Cond" panose="020B0506020202020204" pitchFamily="34" charset="0"/>
                </a:rPr>
                <a:t>4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94407CF-F6A8-60B3-94B2-D8E2EF94EF98}"/>
              </a:ext>
            </a:extLst>
          </p:cNvPr>
          <p:cNvSpPr txBox="1"/>
          <p:nvPr/>
        </p:nvSpPr>
        <p:spPr>
          <a:xfrm>
            <a:off x="8380992" y="1611921"/>
            <a:ext cx="3021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Focus marketing and operational efforts on community areas with the highest projected revenues to maximize returns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9848B18-3042-33BE-9200-1BB19B0919D6}"/>
              </a:ext>
            </a:extLst>
          </p:cNvPr>
          <p:cNvGrpSpPr/>
          <p:nvPr/>
        </p:nvGrpSpPr>
        <p:grpSpPr>
          <a:xfrm>
            <a:off x="7812945" y="2829989"/>
            <a:ext cx="3520974" cy="939619"/>
            <a:chOff x="858080" y="1493188"/>
            <a:chExt cx="3520974" cy="93961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A7E5C5B6-9BB5-3ED8-D253-E92ECFC210C6}"/>
                </a:ext>
              </a:extLst>
            </p:cNvPr>
            <p:cNvSpPr/>
            <p:nvPr/>
          </p:nvSpPr>
          <p:spPr>
            <a:xfrm>
              <a:off x="858080" y="1493188"/>
              <a:ext cx="3520974" cy="9396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0928318-281B-8A66-F9CC-0108FC14CE94}"/>
                </a:ext>
              </a:extLst>
            </p:cNvPr>
            <p:cNvSpPr/>
            <p:nvPr/>
          </p:nvSpPr>
          <p:spPr>
            <a:xfrm>
              <a:off x="1015068" y="1786855"/>
              <a:ext cx="402671" cy="4026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4C608EE-535E-843A-1339-381E6CFC6F73}"/>
                </a:ext>
              </a:extLst>
            </p:cNvPr>
            <p:cNvSpPr txBox="1"/>
            <p:nvPr/>
          </p:nvSpPr>
          <p:spPr>
            <a:xfrm>
              <a:off x="1074992" y="1800745"/>
              <a:ext cx="2828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ova Cond" panose="020B0506020202020204" pitchFamily="34" charset="0"/>
                </a:rPr>
                <a:t>5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FB7817E4-A6F6-06B7-30A7-7D65FAA232DC}"/>
              </a:ext>
            </a:extLst>
          </p:cNvPr>
          <p:cNvSpPr txBox="1"/>
          <p:nvPr/>
        </p:nvSpPr>
        <p:spPr>
          <a:xfrm>
            <a:off x="8380992" y="2831276"/>
            <a:ext cx="3021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Allocate more e-scooters and charging stations to areas with higher projected revenues to meet demand effectively and increase operational efficiency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B6D0E2C-79FF-EAC8-188C-6E4DF47FB717}"/>
              </a:ext>
            </a:extLst>
          </p:cNvPr>
          <p:cNvGrpSpPr/>
          <p:nvPr/>
        </p:nvGrpSpPr>
        <p:grpSpPr>
          <a:xfrm>
            <a:off x="7812945" y="4198208"/>
            <a:ext cx="3520974" cy="939619"/>
            <a:chOff x="858080" y="1493188"/>
            <a:chExt cx="3520974" cy="939619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64FE473B-4D43-DFEC-EA43-170CC4F6C20A}"/>
                </a:ext>
              </a:extLst>
            </p:cNvPr>
            <p:cNvSpPr/>
            <p:nvPr/>
          </p:nvSpPr>
          <p:spPr>
            <a:xfrm>
              <a:off x="858080" y="1493188"/>
              <a:ext cx="3520974" cy="93961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CBA9280-E8D1-86A2-2BA1-1F4F621892AC}"/>
                </a:ext>
              </a:extLst>
            </p:cNvPr>
            <p:cNvSpPr/>
            <p:nvPr/>
          </p:nvSpPr>
          <p:spPr>
            <a:xfrm>
              <a:off x="1015068" y="1786855"/>
              <a:ext cx="402671" cy="4026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E19B72D-1600-1F30-435E-FF9213C5B677}"/>
                </a:ext>
              </a:extLst>
            </p:cNvPr>
            <p:cNvSpPr txBox="1"/>
            <p:nvPr/>
          </p:nvSpPr>
          <p:spPr>
            <a:xfrm>
              <a:off x="1074992" y="1800745"/>
              <a:ext cx="2828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ova Cond" panose="020B0506020202020204" pitchFamily="34" charset="0"/>
                </a:rPr>
                <a:t>6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D1980-1530-B413-079B-C17B64A89F4C}"/>
              </a:ext>
            </a:extLst>
          </p:cNvPr>
          <p:cNvSpPr txBox="1"/>
          <p:nvPr/>
        </p:nvSpPr>
        <p:spPr>
          <a:xfrm>
            <a:off x="8380992" y="4199495"/>
            <a:ext cx="3021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Promote e-scooter use in growth-potential areas through local partnerships, events, and enhanced user experiences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F4AABA-598F-E03A-9B71-A299BA8B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2973" y="6389301"/>
            <a:ext cx="356286" cy="365125"/>
          </a:xfrm>
        </p:spPr>
        <p:txBody>
          <a:bodyPr/>
          <a:lstStyle/>
          <a:p>
            <a:fld id="{E665FA1D-98EC-3D41-BFDE-D5086153DD6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274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0FADA1-5722-6360-8471-E8D446DDE3DF}"/>
              </a:ext>
            </a:extLst>
          </p:cNvPr>
          <p:cNvSpPr txBox="1"/>
          <p:nvPr/>
        </p:nvSpPr>
        <p:spPr>
          <a:xfrm>
            <a:off x="618067" y="242849"/>
            <a:ext cx="108288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If we hand off our work to an e-scooter company, our efforts can be advanced through increased data collection, more external variables, and simulation implementation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3009C4-31F5-100A-6AA2-43641C21797E}"/>
              </a:ext>
            </a:extLst>
          </p:cNvPr>
          <p:cNvCxnSpPr>
            <a:cxnSpLocks/>
          </p:cNvCxnSpPr>
          <p:nvPr/>
        </p:nvCxnSpPr>
        <p:spPr>
          <a:xfrm flipV="1">
            <a:off x="0" y="6046573"/>
            <a:ext cx="1103870" cy="81142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B4F9B0-9AE9-E470-75EC-C10F8EF3B638}"/>
              </a:ext>
            </a:extLst>
          </p:cNvPr>
          <p:cNvCxnSpPr>
            <a:cxnSpLocks/>
          </p:cNvCxnSpPr>
          <p:nvPr/>
        </p:nvCxnSpPr>
        <p:spPr>
          <a:xfrm flipV="1">
            <a:off x="3031222" y="3820774"/>
            <a:ext cx="1426129" cy="15330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4139AE-ABFD-C29F-45AC-3CC6BC25B70F}"/>
              </a:ext>
            </a:extLst>
          </p:cNvPr>
          <p:cNvCxnSpPr>
            <a:cxnSpLocks/>
          </p:cNvCxnSpPr>
          <p:nvPr/>
        </p:nvCxnSpPr>
        <p:spPr>
          <a:xfrm flipV="1">
            <a:off x="4457351" y="3644606"/>
            <a:ext cx="2407640" cy="1761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EE2F91-1A1C-7B58-8512-DAC4F584C395}"/>
              </a:ext>
            </a:extLst>
          </p:cNvPr>
          <p:cNvCxnSpPr>
            <a:cxnSpLocks/>
          </p:cNvCxnSpPr>
          <p:nvPr/>
        </p:nvCxnSpPr>
        <p:spPr>
          <a:xfrm flipV="1">
            <a:off x="6864991" y="2436591"/>
            <a:ext cx="2181138" cy="120801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0416086-49B0-1087-47DB-E9FBCBDA5493}"/>
              </a:ext>
            </a:extLst>
          </p:cNvPr>
          <p:cNvCxnSpPr>
            <a:cxnSpLocks/>
          </p:cNvCxnSpPr>
          <p:nvPr/>
        </p:nvCxnSpPr>
        <p:spPr>
          <a:xfrm flipV="1">
            <a:off x="9046129" y="1958418"/>
            <a:ext cx="1937856" cy="47817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1B7DCBC8-0E09-1A97-2703-7851D0B987EB}"/>
              </a:ext>
            </a:extLst>
          </p:cNvPr>
          <p:cNvSpPr/>
          <p:nvPr/>
        </p:nvSpPr>
        <p:spPr>
          <a:xfrm>
            <a:off x="2943137" y="5265777"/>
            <a:ext cx="176169" cy="176169"/>
          </a:xfrm>
          <a:prstGeom prst="ellipse">
            <a:avLst/>
          </a:prstGeom>
          <a:solidFill>
            <a:srgbClr val="A9D3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8131B6A-39EA-0F32-046B-981CCBA88DAD}"/>
              </a:ext>
            </a:extLst>
          </p:cNvPr>
          <p:cNvSpPr/>
          <p:nvPr/>
        </p:nvSpPr>
        <p:spPr>
          <a:xfrm>
            <a:off x="4362275" y="3732690"/>
            <a:ext cx="176169" cy="176169"/>
          </a:xfrm>
          <a:prstGeom prst="ellipse">
            <a:avLst/>
          </a:prstGeom>
          <a:solidFill>
            <a:srgbClr val="74B4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6B0E8F7-CC08-4A31-E0F8-4C9E3073B279}"/>
              </a:ext>
            </a:extLst>
          </p:cNvPr>
          <p:cNvSpPr/>
          <p:nvPr/>
        </p:nvSpPr>
        <p:spPr>
          <a:xfrm>
            <a:off x="6781099" y="3556521"/>
            <a:ext cx="176169" cy="176169"/>
          </a:xfrm>
          <a:prstGeom prst="ellipse">
            <a:avLst/>
          </a:prstGeom>
          <a:solidFill>
            <a:srgbClr val="49A5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F584045-FA1B-54F0-CE1A-880803439B8A}"/>
              </a:ext>
            </a:extLst>
          </p:cNvPr>
          <p:cNvSpPr/>
          <p:nvPr/>
        </p:nvSpPr>
        <p:spPr>
          <a:xfrm>
            <a:off x="9018163" y="2341516"/>
            <a:ext cx="176169" cy="176169"/>
          </a:xfrm>
          <a:prstGeom prst="ellipse">
            <a:avLst/>
          </a:prstGeom>
          <a:solidFill>
            <a:srgbClr val="2B7F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112FE40-8B7C-5FD7-665B-A255ED023DF2}"/>
              </a:ext>
            </a:extLst>
          </p:cNvPr>
          <p:cNvGrpSpPr/>
          <p:nvPr/>
        </p:nvGrpSpPr>
        <p:grpSpPr>
          <a:xfrm>
            <a:off x="2403482" y="4633673"/>
            <a:ext cx="604006" cy="604006"/>
            <a:chOff x="2902591" y="5702415"/>
            <a:chExt cx="830510" cy="83051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54F7F81-1ACA-3D0B-36C3-C05215D43EA0}"/>
                </a:ext>
              </a:extLst>
            </p:cNvPr>
            <p:cNvSpPr/>
            <p:nvPr/>
          </p:nvSpPr>
          <p:spPr>
            <a:xfrm>
              <a:off x="2902591" y="5702415"/>
              <a:ext cx="830510" cy="830510"/>
            </a:xfrm>
            <a:prstGeom prst="ellipse">
              <a:avLst/>
            </a:prstGeom>
            <a:solidFill>
              <a:srgbClr val="A9D3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F703ABE-AC2E-3366-CCAE-F078EC7CDE94}"/>
                </a:ext>
              </a:extLst>
            </p:cNvPr>
            <p:cNvSpPr/>
            <p:nvPr/>
          </p:nvSpPr>
          <p:spPr>
            <a:xfrm>
              <a:off x="2991074" y="5788849"/>
              <a:ext cx="657642" cy="6576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B26927B-34C4-9871-CF77-ECBCF6E9D963}"/>
                </a:ext>
              </a:extLst>
            </p:cNvPr>
            <p:cNvSpPr txBox="1"/>
            <p:nvPr/>
          </p:nvSpPr>
          <p:spPr>
            <a:xfrm>
              <a:off x="3131456" y="5868228"/>
              <a:ext cx="268447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ova Cond" panose="020B0506020202020204" pitchFamily="34" charset="0"/>
                </a:rPr>
                <a:t>1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3A01677-4AF8-2E61-B7A2-E04FB985A6FD}"/>
              </a:ext>
            </a:extLst>
          </p:cNvPr>
          <p:cNvSpPr txBox="1"/>
          <p:nvPr/>
        </p:nvSpPr>
        <p:spPr>
          <a:xfrm>
            <a:off x="9133148" y="3094295"/>
            <a:ext cx="25671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Explore potentially scaling this model for other micromobility devices, such as bicycles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F69C064-57EE-20F5-EBC4-E446340856B9}"/>
              </a:ext>
            </a:extLst>
          </p:cNvPr>
          <p:cNvGrpSpPr/>
          <p:nvPr/>
        </p:nvGrpSpPr>
        <p:grpSpPr>
          <a:xfrm>
            <a:off x="4481085" y="3939269"/>
            <a:ext cx="604006" cy="604006"/>
            <a:chOff x="2902591" y="5702415"/>
            <a:chExt cx="830510" cy="83051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0290FBC-DADC-867A-53A8-BE33B397B0CD}"/>
                </a:ext>
              </a:extLst>
            </p:cNvPr>
            <p:cNvSpPr/>
            <p:nvPr/>
          </p:nvSpPr>
          <p:spPr>
            <a:xfrm>
              <a:off x="2902591" y="5702415"/>
              <a:ext cx="830510" cy="830510"/>
            </a:xfrm>
            <a:prstGeom prst="ellipse">
              <a:avLst/>
            </a:prstGeom>
            <a:solidFill>
              <a:srgbClr val="75B4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73CEDCE-DE9C-F7E5-17F3-61F71EB711C3}"/>
                </a:ext>
              </a:extLst>
            </p:cNvPr>
            <p:cNvSpPr/>
            <p:nvPr/>
          </p:nvSpPr>
          <p:spPr>
            <a:xfrm>
              <a:off x="2991074" y="5788849"/>
              <a:ext cx="657642" cy="6576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A80487-D441-6320-529E-6D179DFBD1A3}"/>
                </a:ext>
              </a:extLst>
            </p:cNvPr>
            <p:cNvSpPr txBox="1"/>
            <p:nvPr/>
          </p:nvSpPr>
          <p:spPr>
            <a:xfrm>
              <a:off x="3131456" y="5868228"/>
              <a:ext cx="268447" cy="507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ova Cond" panose="020B0506020202020204" pitchFamily="34" charset="0"/>
                </a:rPr>
                <a:t>2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29A140CF-F963-A440-BBE3-314CD6C0D672}"/>
              </a:ext>
            </a:extLst>
          </p:cNvPr>
          <p:cNvSpPr txBox="1"/>
          <p:nvPr/>
        </p:nvSpPr>
        <p:spPr>
          <a:xfrm>
            <a:off x="5149442" y="4006138"/>
            <a:ext cx="2736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Continue to incorporate additional external variables that could contribute to e-scooter availability to improve prediction accuracy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8E289BF-145F-C052-DB64-2311CF9EE95E}"/>
              </a:ext>
            </a:extLst>
          </p:cNvPr>
          <p:cNvGrpSpPr/>
          <p:nvPr/>
        </p:nvGrpSpPr>
        <p:grpSpPr>
          <a:xfrm>
            <a:off x="6562988" y="2842354"/>
            <a:ext cx="604006" cy="604006"/>
            <a:chOff x="2902591" y="5702415"/>
            <a:chExt cx="830510" cy="83051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F792206-A8C4-BF61-9630-7B4851586A51}"/>
                </a:ext>
              </a:extLst>
            </p:cNvPr>
            <p:cNvSpPr/>
            <p:nvPr/>
          </p:nvSpPr>
          <p:spPr>
            <a:xfrm>
              <a:off x="2902591" y="5702415"/>
              <a:ext cx="830510" cy="830510"/>
            </a:xfrm>
            <a:prstGeom prst="ellipse">
              <a:avLst/>
            </a:prstGeom>
            <a:solidFill>
              <a:srgbClr val="49A5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0147749-7949-6DFC-0FA0-40E369A6FF65}"/>
                </a:ext>
              </a:extLst>
            </p:cNvPr>
            <p:cNvSpPr/>
            <p:nvPr/>
          </p:nvSpPr>
          <p:spPr>
            <a:xfrm>
              <a:off x="2991074" y="5788849"/>
              <a:ext cx="657642" cy="6576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2F3F27D-0EBA-A22C-482B-FC37438203C2}"/>
                </a:ext>
              </a:extLst>
            </p:cNvPr>
            <p:cNvSpPr txBox="1"/>
            <p:nvPr/>
          </p:nvSpPr>
          <p:spPr>
            <a:xfrm>
              <a:off x="3131456" y="5868228"/>
              <a:ext cx="268447" cy="507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ova Cond" panose="020B0506020202020204" pitchFamily="34" charset="0"/>
                </a:rPr>
                <a:t>3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2327F19-693C-2575-BC77-BE3FD2CCE5D4}"/>
              </a:ext>
            </a:extLst>
          </p:cNvPr>
          <p:cNvSpPr txBox="1"/>
          <p:nvPr/>
        </p:nvSpPr>
        <p:spPr>
          <a:xfrm>
            <a:off x="5556308" y="1833975"/>
            <a:ext cx="2937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Leverage insights from demand forecasting models as parameters for Markov state simulation environments to determine optimal supply strategies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53F6CC-2065-F60D-611E-6A25BDE9ACAF}"/>
              </a:ext>
            </a:extLst>
          </p:cNvPr>
          <p:cNvGrpSpPr/>
          <p:nvPr/>
        </p:nvGrpSpPr>
        <p:grpSpPr>
          <a:xfrm>
            <a:off x="9139740" y="2429600"/>
            <a:ext cx="604006" cy="604006"/>
            <a:chOff x="2902591" y="5702415"/>
            <a:chExt cx="830510" cy="83051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F2D8892-491B-60B6-6DF6-B59BB45E1AB5}"/>
                </a:ext>
              </a:extLst>
            </p:cNvPr>
            <p:cNvSpPr/>
            <p:nvPr/>
          </p:nvSpPr>
          <p:spPr>
            <a:xfrm>
              <a:off x="2902591" y="5702415"/>
              <a:ext cx="830510" cy="830510"/>
            </a:xfrm>
            <a:prstGeom prst="ellipse">
              <a:avLst/>
            </a:prstGeom>
            <a:solidFill>
              <a:srgbClr val="2B7FA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729B0A4-5DE0-9C45-DC71-B29468D5644D}"/>
                </a:ext>
              </a:extLst>
            </p:cNvPr>
            <p:cNvSpPr/>
            <p:nvPr/>
          </p:nvSpPr>
          <p:spPr>
            <a:xfrm>
              <a:off x="2991074" y="5788849"/>
              <a:ext cx="657642" cy="6576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216AD1C-CC75-F199-DF99-33D8C27E9646}"/>
                </a:ext>
              </a:extLst>
            </p:cNvPr>
            <p:cNvSpPr txBox="1"/>
            <p:nvPr/>
          </p:nvSpPr>
          <p:spPr>
            <a:xfrm>
              <a:off x="3131456" y="5868228"/>
              <a:ext cx="268447" cy="507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ova Cond" panose="020B0506020202020204" pitchFamily="34" charset="0"/>
                </a:rPr>
                <a:t>4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D82D250-083D-F911-897C-5B60598EE0DD}"/>
              </a:ext>
            </a:extLst>
          </p:cNvPr>
          <p:cNvSpPr txBox="1"/>
          <p:nvPr/>
        </p:nvSpPr>
        <p:spPr>
          <a:xfrm>
            <a:off x="827747" y="3633211"/>
            <a:ext cx="3255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Continuously monitor the demand patterns and adjust strategies accordingly. Seasonal variations, new developments, or changes in local policies could affect demand</a:t>
            </a:r>
          </a:p>
        </p:txBody>
      </p:sp>
      <p:sp>
        <p:nvSpPr>
          <p:cNvPr id="66" name="Triangle 65">
            <a:extLst>
              <a:ext uri="{FF2B5EF4-FFF2-40B4-BE49-F238E27FC236}">
                <a16:creationId xmlns:a16="http://schemas.microsoft.com/office/drawing/2014/main" id="{E5D337FA-50A1-770E-6ADC-A28058FA1B4A}"/>
              </a:ext>
            </a:extLst>
          </p:cNvPr>
          <p:cNvSpPr/>
          <p:nvPr/>
        </p:nvSpPr>
        <p:spPr>
          <a:xfrm rot="4614695">
            <a:off x="10983985" y="1790640"/>
            <a:ext cx="251670" cy="276836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FEBA92-E7BC-EDDA-2ADE-DD502005C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8375" y="6366662"/>
            <a:ext cx="393835" cy="365125"/>
          </a:xfrm>
        </p:spPr>
        <p:txBody>
          <a:bodyPr/>
          <a:lstStyle/>
          <a:p>
            <a:fld id="{E665FA1D-98EC-3D41-BFDE-D5086153DD63}" type="slidenum">
              <a:rPr lang="en-US" smtClean="0"/>
              <a:t>17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6386715-25DE-EEEF-06B4-74B9B3365AD8}"/>
              </a:ext>
            </a:extLst>
          </p:cNvPr>
          <p:cNvCxnSpPr>
            <a:cxnSpLocks/>
            <a:endCxn id="34" idx="3"/>
          </p:cNvCxnSpPr>
          <p:nvPr/>
        </p:nvCxnSpPr>
        <p:spPr>
          <a:xfrm flipV="1">
            <a:off x="1103870" y="5416147"/>
            <a:ext cx="1865066" cy="6304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B11FB09-32E4-4671-C64D-68FAF6D69687}"/>
              </a:ext>
            </a:extLst>
          </p:cNvPr>
          <p:cNvSpPr/>
          <p:nvPr/>
        </p:nvSpPr>
        <p:spPr>
          <a:xfrm>
            <a:off x="1015785" y="5958488"/>
            <a:ext cx="176169" cy="176169"/>
          </a:xfrm>
          <a:prstGeom prst="ellipse">
            <a:avLst/>
          </a:prstGeom>
          <a:solidFill>
            <a:srgbClr val="C4DE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9BCB5E-99E8-9522-4757-8F37C5EA65E1}"/>
              </a:ext>
            </a:extLst>
          </p:cNvPr>
          <p:cNvGrpSpPr/>
          <p:nvPr/>
        </p:nvGrpSpPr>
        <p:grpSpPr>
          <a:xfrm>
            <a:off x="1232035" y="6008080"/>
            <a:ext cx="604006" cy="604006"/>
            <a:chOff x="2902591" y="5702415"/>
            <a:chExt cx="830510" cy="83051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EB4936-6A9F-3CFF-BB5D-EA4B07ADF22C}"/>
                </a:ext>
              </a:extLst>
            </p:cNvPr>
            <p:cNvSpPr/>
            <p:nvPr/>
          </p:nvSpPr>
          <p:spPr>
            <a:xfrm>
              <a:off x="2902591" y="5702415"/>
              <a:ext cx="830510" cy="830510"/>
            </a:xfrm>
            <a:prstGeom prst="ellipse">
              <a:avLst/>
            </a:prstGeom>
            <a:solidFill>
              <a:srgbClr val="C4DE7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313DB2A-202A-B357-0BE9-5C33FEFEB9ED}"/>
                </a:ext>
              </a:extLst>
            </p:cNvPr>
            <p:cNvSpPr/>
            <p:nvPr/>
          </p:nvSpPr>
          <p:spPr>
            <a:xfrm>
              <a:off x="2991074" y="5788849"/>
              <a:ext cx="657642" cy="6576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A051EF-E870-72A4-FCF3-69C8DB8B2687}"/>
                </a:ext>
              </a:extLst>
            </p:cNvPr>
            <p:cNvSpPr txBox="1"/>
            <p:nvPr/>
          </p:nvSpPr>
          <p:spPr>
            <a:xfrm>
              <a:off x="3131456" y="5868228"/>
              <a:ext cx="268447" cy="507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ova Cond" panose="020B0506020202020204" pitchFamily="34" charset="0"/>
                </a:rPr>
                <a:t>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DB3AC46-CB75-866B-532B-8FF1A8F4497C}"/>
              </a:ext>
            </a:extLst>
          </p:cNvPr>
          <p:cNvSpPr txBox="1"/>
          <p:nvPr/>
        </p:nvSpPr>
        <p:spPr>
          <a:xfrm>
            <a:off x="2100358" y="5859734"/>
            <a:ext cx="3995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Current state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: We have a high-performing model that provides value to companies by predicting e-scooter counts, thus enhancing operational efficiency and enabling data-driven decisions </a:t>
            </a:r>
          </a:p>
        </p:txBody>
      </p:sp>
    </p:spTree>
    <p:extLst>
      <p:ext uri="{BB962C8B-B14F-4D97-AF65-F5344CB8AC3E}">
        <p14:creationId xmlns:p14="http://schemas.microsoft.com/office/powerpoint/2010/main" val="3607491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A8ECB1E1-52D0-BBBB-8146-EE483D638EBF}"/>
              </a:ext>
            </a:extLst>
          </p:cNvPr>
          <p:cNvGrpSpPr/>
          <p:nvPr/>
        </p:nvGrpSpPr>
        <p:grpSpPr>
          <a:xfrm>
            <a:off x="7207663" y="744312"/>
            <a:ext cx="4025074" cy="5369376"/>
            <a:chOff x="7044708" y="488371"/>
            <a:chExt cx="4656502" cy="6211690"/>
          </a:xfrm>
        </p:grpSpPr>
        <p:sp>
          <p:nvSpPr>
            <p:cNvPr id="12" name="Round Single Corner Rectangle 11">
              <a:extLst>
                <a:ext uri="{FF2B5EF4-FFF2-40B4-BE49-F238E27FC236}">
                  <a16:creationId xmlns:a16="http://schemas.microsoft.com/office/drawing/2014/main" id="{FDF96D01-23AA-8FA3-59A8-FCE2D36983E0}"/>
                </a:ext>
              </a:extLst>
            </p:cNvPr>
            <p:cNvSpPr/>
            <p:nvPr/>
          </p:nvSpPr>
          <p:spPr>
            <a:xfrm>
              <a:off x="9426647" y="488373"/>
              <a:ext cx="2242346" cy="2306781"/>
            </a:xfrm>
            <a:prstGeom prst="round1Rect">
              <a:avLst>
                <a:gd name="adj" fmla="val 47251"/>
              </a:avLst>
            </a:prstGeom>
            <a:blipFill>
              <a:blip r:embed="rId2">
                <a:alphaModFix amt="66000"/>
                <a:grayscl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 Single Corner Rectangle 12">
              <a:extLst>
                <a:ext uri="{FF2B5EF4-FFF2-40B4-BE49-F238E27FC236}">
                  <a16:creationId xmlns:a16="http://schemas.microsoft.com/office/drawing/2014/main" id="{FB5A437F-B61E-A128-A350-1CF05A9BA500}"/>
                </a:ext>
              </a:extLst>
            </p:cNvPr>
            <p:cNvSpPr/>
            <p:nvPr/>
          </p:nvSpPr>
          <p:spPr>
            <a:xfrm rot="5400000">
              <a:off x="9410537" y="2957782"/>
              <a:ext cx="2306781" cy="2274564"/>
            </a:xfrm>
            <a:prstGeom prst="round1Rect">
              <a:avLst>
                <a:gd name="adj" fmla="val 47251"/>
              </a:avLst>
            </a:prstGeom>
            <a:solidFill>
              <a:srgbClr val="0551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 Single Corner Rectangle 13">
              <a:extLst>
                <a:ext uri="{FF2B5EF4-FFF2-40B4-BE49-F238E27FC236}">
                  <a16:creationId xmlns:a16="http://schemas.microsoft.com/office/drawing/2014/main" id="{54ADD7DA-25C8-DA69-FAFA-D88229A2F21F}"/>
                </a:ext>
              </a:extLst>
            </p:cNvPr>
            <p:cNvSpPr/>
            <p:nvPr/>
          </p:nvSpPr>
          <p:spPr>
            <a:xfrm rot="16200000">
              <a:off x="7012491" y="520589"/>
              <a:ext cx="2306781" cy="2242345"/>
            </a:xfrm>
            <a:prstGeom prst="round1Rect">
              <a:avLst>
                <a:gd name="adj" fmla="val 47251"/>
              </a:avLst>
            </a:prstGeom>
            <a:solidFill>
              <a:srgbClr val="C4DE7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 Single Corner Rectangle 14">
              <a:extLst>
                <a:ext uri="{FF2B5EF4-FFF2-40B4-BE49-F238E27FC236}">
                  <a16:creationId xmlns:a16="http://schemas.microsoft.com/office/drawing/2014/main" id="{DAC7ED23-E993-244F-6D02-A5B1AD8DB004}"/>
                </a:ext>
              </a:extLst>
            </p:cNvPr>
            <p:cNvSpPr/>
            <p:nvPr/>
          </p:nvSpPr>
          <p:spPr>
            <a:xfrm rot="5400000">
              <a:off x="6286687" y="3699696"/>
              <a:ext cx="3758386" cy="2242344"/>
            </a:xfrm>
            <a:prstGeom prst="round1Rect">
              <a:avLst>
                <a:gd name="adj" fmla="val 50000"/>
              </a:avLst>
            </a:prstGeom>
            <a:solidFill>
              <a:srgbClr val="49A5B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EC5BB26-E2AB-E786-E828-2E7CEAFBA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1158" y="1147040"/>
              <a:ext cx="989441" cy="989441"/>
            </a:xfrm>
            <a:prstGeom prst="rect">
              <a:avLst/>
            </a:prstGeom>
          </p:spPr>
        </p:pic>
        <p:pic>
          <p:nvPicPr>
            <p:cNvPr id="18" name="Graphic 17" descr="Research with solid fill">
              <a:extLst>
                <a:ext uri="{FF2B5EF4-FFF2-40B4-BE49-F238E27FC236}">
                  <a16:creationId xmlns:a16="http://schemas.microsoft.com/office/drawing/2014/main" id="{DC95408D-BB6F-C6E5-016F-2A5EE553D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31689" y="3707476"/>
              <a:ext cx="645282" cy="645282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51B55D9-2FDF-3A92-CF1F-8F9911E69143}"/>
              </a:ext>
            </a:extLst>
          </p:cNvPr>
          <p:cNvSpPr txBox="1"/>
          <p:nvPr/>
        </p:nvSpPr>
        <p:spPr>
          <a:xfrm>
            <a:off x="2472268" y="2384347"/>
            <a:ext cx="2853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603020102020204" pitchFamily="34" charset="0"/>
              </a:rPr>
              <a:t>Thank YOU !!</a:t>
            </a:r>
          </a:p>
        </p:txBody>
      </p:sp>
    </p:spTree>
    <p:extLst>
      <p:ext uri="{BB962C8B-B14F-4D97-AF65-F5344CB8AC3E}">
        <p14:creationId xmlns:p14="http://schemas.microsoft.com/office/powerpoint/2010/main" val="3885593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DD22F9-C195-3069-5B39-EA18187EC512}"/>
              </a:ext>
            </a:extLst>
          </p:cNvPr>
          <p:cNvSpPr txBox="1"/>
          <p:nvPr/>
        </p:nvSpPr>
        <p:spPr>
          <a:xfrm>
            <a:off x="5092156" y="293183"/>
            <a:ext cx="2007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Resources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DD0BE-BDAE-2717-68B0-C721098E1255}"/>
              </a:ext>
            </a:extLst>
          </p:cNvPr>
          <p:cNvSpPr txBox="1"/>
          <p:nvPr/>
        </p:nvSpPr>
        <p:spPr>
          <a:xfrm>
            <a:off x="402672" y="1241571"/>
            <a:ext cx="11065078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Aarhaug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, J.,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Fearnley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, N.,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Hartveit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, K. J. L., &amp;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Johnsson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, E. (2023). Price and competition in emerging shared e-scooter markets. Research in Transportation Economics.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Nova Cond" panose="020B0506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Abouelela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, M.,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Chaniotakis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, E., &amp; Antoniou, C. (2023). Understanding the landscape of shared-e-scooters in North America; Spatiotemporal analysis and policy insights. Transportation Research Part A: Policy and Practice.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Nova Cond" panose="020B0506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‌Caspi, O., Smart, M. J., &amp; Noland, R. B. (2020). Spatial associations of dockless shared e-scooter usage. Transportation Research Part D: Transport and Environment.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Nova Cond" panose="020B0506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City of Chicago. (2021, May). 2020 E-Scooter Pilot Evaluation.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Nova Cond" panose="020B0506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Grand View Research. E-Scooter Sharing Market Size &amp; Trends Report, 2022 - 2028. (n.d.).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Nova Cond" panose="020B0506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Frequently asked questions: Scooters. Lyft. (n.d.).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G N,. (2020). ARIMAX Model for Short-Term Electrical Load Forecasting. International Journal of Recent Technology and Engineering (IJRTE).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Nova Cond" panose="020B0506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Hawa, L., Cui, B., Sun, L., &amp; El-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Geneidy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, A. (2021). Scoot over: Determinants of shared electric scooter presence in Washington D.C. Case studies on Transport Policy, 9(2), 418-430.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Nova Cond" panose="020B0506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Ham, S. W., Cho, J.-H., Park, S., &amp; Kim, D.-K. (2021). Spatiotemporal demand prediction model for E-scooter sharing services with Latent Feature and deep learning. Transportation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Nova Cond" panose="020B0506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Research Record: Journal of the Transportation Research Board, 2675(11), 34–43.</a:t>
            </a:r>
          </a:p>
          <a:p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</a:b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Nova Cond" panose="020B0506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F2A113-416E-8810-BFFA-A80202341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FA1D-98EC-3D41-BFDE-D5086153DD6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29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47FD6-2CC9-EA30-6768-F26A9C57F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046" y="6397539"/>
            <a:ext cx="364524" cy="365125"/>
          </a:xfrm>
        </p:spPr>
        <p:txBody>
          <a:bodyPr/>
          <a:lstStyle/>
          <a:p>
            <a:fld id="{E665FA1D-98EC-3D41-BFDE-D5086153DD63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Google Shape;113;g2eece37b32c_0_0">
            <a:extLst>
              <a:ext uri="{FF2B5EF4-FFF2-40B4-BE49-F238E27FC236}">
                <a16:creationId xmlns:a16="http://schemas.microsoft.com/office/drawing/2014/main" id="{8E8F1458-EF79-3ED5-3464-111B62BEDFA6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8000" contras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325" y="2022813"/>
            <a:ext cx="2578300" cy="25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14;g2eece37b32c_0_0">
            <a:extLst>
              <a:ext uri="{FF2B5EF4-FFF2-40B4-BE49-F238E27FC236}">
                <a16:creationId xmlns:a16="http://schemas.microsoft.com/office/drawing/2014/main" id="{053C876F-E367-F32C-A3E6-F384B2633B82}"/>
              </a:ext>
            </a:extLst>
          </p:cNvPr>
          <p:cNvPicPr preferRelativeResize="0"/>
          <p:nvPr/>
        </p:nvPicPr>
        <p:blipFill>
          <a:blip r:embed="rId4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2688" y="2022800"/>
            <a:ext cx="2578300" cy="257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5;g2eece37b32c_0_0">
            <a:extLst>
              <a:ext uri="{FF2B5EF4-FFF2-40B4-BE49-F238E27FC236}">
                <a16:creationId xmlns:a16="http://schemas.microsoft.com/office/drawing/2014/main" id="{6F146138-4BE2-4D61-DC20-CF23CB246485}"/>
              </a:ext>
            </a:extLst>
          </p:cNvPr>
          <p:cNvPicPr preferRelativeResize="0"/>
          <p:nvPr/>
        </p:nvPicPr>
        <p:blipFill>
          <a:blip r:embed="rId6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5000"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5075" y="2020296"/>
            <a:ext cx="2578300" cy="258336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Google Shape;116;g2eece37b32c_0_0">
            <a:extLst>
              <a:ext uri="{FF2B5EF4-FFF2-40B4-BE49-F238E27FC236}">
                <a16:creationId xmlns:a16="http://schemas.microsoft.com/office/drawing/2014/main" id="{BE4C1865-F0C3-FA2E-1E3D-809C732C1C18}"/>
              </a:ext>
            </a:extLst>
          </p:cNvPr>
          <p:cNvPicPr preferRelativeResize="0"/>
          <p:nvPr/>
        </p:nvPicPr>
        <p:blipFill>
          <a:blip r:embed="rId8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27450" y="2022825"/>
            <a:ext cx="2578300" cy="25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7;g2eece37b32c_0_0">
            <a:extLst>
              <a:ext uri="{FF2B5EF4-FFF2-40B4-BE49-F238E27FC236}">
                <a16:creationId xmlns:a16="http://schemas.microsoft.com/office/drawing/2014/main" id="{6193F78C-55CB-BF65-1B02-5950F450BBA9}"/>
              </a:ext>
            </a:extLst>
          </p:cNvPr>
          <p:cNvSpPr/>
          <p:nvPr/>
        </p:nvSpPr>
        <p:spPr>
          <a:xfrm>
            <a:off x="3242688" y="4638023"/>
            <a:ext cx="2578300" cy="532499"/>
          </a:xfrm>
          <a:prstGeom prst="rect">
            <a:avLst/>
          </a:prstGeom>
          <a:solidFill>
            <a:srgbClr val="C4DE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Hussein Abou Nassif Mourad </a:t>
            </a:r>
            <a:endParaRPr sz="1700" dirty="0">
              <a:solidFill>
                <a:schemeClr val="tx1">
                  <a:lumMod val="65000"/>
                  <a:lumOff val="35000"/>
                </a:schemeClr>
              </a:solidFill>
              <a:latin typeface="Arial Nova Cond" panose="020B0506020202020204" pitchFamily="34" charset="0"/>
              <a:sym typeface="Arial"/>
            </a:endParaRPr>
          </a:p>
        </p:txBody>
      </p:sp>
      <p:sp>
        <p:nvSpPr>
          <p:cNvPr id="10" name="Google Shape;118;g2eece37b32c_0_0">
            <a:extLst>
              <a:ext uri="{FF2B5EF4-FFF2-40B4-BE49-F238E27FC236}">
                <a16:creationId xmlns:a16="http://schemas.microsoft.com/office/drawing/2014/main" id="{3286A983-A6AD-D165-3C16-C8AE44D0A170}"/>
              </a:ext>
            </a:extLst>
          </p:cNvPr>
          <p:cNvSpPr/>
          <p:nvPr/>
        </p:nvSpPr>
        <p:spPr>
          <a:xfrm>
            <a:off x="200323" y="4638023"/>
            <a:ext cx="2578301" cy="532499"/>
          </a:xfrm>
          <a:prstGeom prst="rect">
            <a:avLst/>
          </a:prstGeom>
          <a:solidFill>
            <a:srgbClr val="C4DE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tx1">
                  <a:lumMod val="65000"/>
                  <a:lumOff val="35000"/>
                </a:schemeClr>
              </a:solidFill>
              <a:latin typeface="Arial Nova Cond" panose="020B0506020202020204" pitchFamily="34" charset="0"/>
              <a:sym typeface="Arial"/>
            </a:endParaRPr>
          </a:p>
        </p:txBody>
      </p:sp>
      <p:sp>
        <p:nvSpPr>
          <p:cNvPr id="11" name="Google Shape;119;g2eece37b32c_0_0">
            <a:extLst>
              <a:ext uri="{FF2B5EF4-FFF2-40B4-BE49-F238E27FC236}">
                <a16:creationId xmlns:a16="http://schemas.microsoft.com/office/drawing/2014/main" id="{A798F3F8-CB6F-D997-6226-1750E272B735}"/>
              </a:ext>
            </a:extLst>
          </p:cNvPr>
          <p:cNvSpPr/>
          <p:nvPr/>
        </p:nvSpPr>
        <p:spPr>
          <a:xfrm>
            <a:off x="6285052" y="4638023"/>
            <a:ext cx="2578300" cy="532499"/>
          </a:xfrm>
          <a:prstGeom prst="rect">
            <a:avLst/>
          </a:prstGeom>
          <a:solidFill>
            <a:srgbClr val="C4DE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tx1">
                  <a:lumMod val="65000"/>
                  <a:lumOff val="35000"/>
                </a:schemeClr>
              </a:solidFill>
              <a:latin typeface="Arial Nova Cond" panose="020B0506020202020204" pitchFamily="34" charset="0"/>
              <a:sym typeface="Arial"/>
            </a:endParaRPr>
          </a:p>
        </p:txBody>
      </p:sp>
      <p:sp>
        <p:nvSpPr>
          <p:cNvPr id="12" name="Google Shape;120;g2eece37b32c_0_0">
            <a:extLst>
              <a:ext uri="{FF2B5EF4-FFF2-40B4-BE49-F238E27FC236}">
                <a16:creationId xmlns:a16="http://schemas.microsoft.com/office/drawing/2014/main" id="{65F92E26-E302-2BEF-11B7-4D59F44C3609}"/>
              </a:ext>
            </a:extLst>
          </p:cNvPr>
          <p:cNvSpPr/>
          <p:nvPr/>
        </p:nvSpPr>
        <p:spPr>
          <a:xfrm>
            <a:off x="9327416" y="4638023"/>
            <a:ext cx="2578300" cy="532499"/>
          </a:xfrm>
          <a:prstGeom prst="rect">
            <a:avLst/>
          </a:prstGeom>
          <a:solidFill>
            <a:srgbClr val="C4DE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tx1">
                  <a:lumMod val="65000"/>
                  <a:lumOff val="35000"/>
                </a:schemeClr>
              </a:solidFill>
              <a:latin typeface="Arial Nova Cond" panose="020B0506020202020204" pitchFamily="34" charset="0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9F5061-273B-6E74-C69D-FE98DED0F9EA}"/>
              </a:ext>
            </a:extLst>
          </p:cNvPr>
          <p:cNvSpPr txBox="1"/>
          <p:nvPr/>
        </p:nvSpPr>
        <p:spPr>
          <a:xfrm>
            <a:off x="1812660" y="267608"/>
            <a:ext cx="8016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Nova Cond" panose="020B0506020202020204" pitchFamily="34" charset="0"/>
              </a:rPr>
              <a:t>Meet the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t</a:t>
            </a:r>
            <a:r>
              <a:rPr lang="en-US" sz="28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Nova Cond" panose="020B0506020202020204" pitchFamily="34" charset="0"/>
              </a:rPr>
              <a:t>eam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 Nova Cond" panose="020B0506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4D1603-E7B2-EB03-4DF6-988E16CA06DF}"/>
              </a:ext>
            </a:extLst>
          </p:cNvPr>
          <p:cNvSpPr txBox="1"/>
          <p:nvPr/>
        </p:nvSpPr>
        <p:spPr>
          <a:xfrm>
            <a:off x="492694" y="4662061"/>
            <a:ext cx="199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Anargha Ajoykumar 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 Nova Cond" panose="020B0506020202020204" pitchFamily="34" charset="0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018DD9-81AC-18CF-9D2D-5403B9AAF2DE}"/>
              </a:ext>
            </a:extLst>
          </p:cNvPr>
          <p:cNvSpPr txBox="1"/>
          <p:nvPr/>
        </p:nvSpPr>
        <p:spPr>
          <a:xfrm>
            <a:off x="6882223" y="4719606"/>
            <a:ext cx="1383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Thien-An Bui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 Nova Cond" panose="020B0506020202020204" pitchFamily="34" charset="0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A13558-A29B-8BD0-6962-58A56A5F6E98}"/>
              </a:ext>
            </a:extLst>
          </p:cNvPr>
          <p:cNvSpPr txBox="1"/>
          <p:nvPr/>
        </p:nvSpPr>
        <p:spPr>
          <a:xfrm>
            <a:off x="9882712" y="4710813"/>
            <a:ext cx="147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Cathy Ouyang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 Nova Cond" panose="020B0506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7158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7CC293-BA31-FB0C-BC0D-F3F173A33B13}"/>
              </a:ext>
            </a:extLst>
          </p:cNvPr>
          <p:cNvSpPr txBox="1"/>
          <p:nvPr/>
        </p:nvSpPr>
        <p:spPr>
          <a:xfrm>
            <a:off x="4577612" y="309961"/>
            <a:ext cx="3036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Resources (cont.)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F90100-F9CF-37C3-A641-9DD3C36044E9}"/>
              </a:ext>
            </a:extLst>
          </p:cNvPr>
          <p:cNvSpPr txBox="1"/>
          <p:nvPr/>
        </p:nvSpPr>
        <p:spPr>
          <a:xfrm>
            <a:off x="763398" y="1249960"/>
            <a:ext cx="111909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Jiao, J., &amp; Bai, S. (2020). Understanding the Shared E-scooter Travels in Austin, TX. ISPRS International Journal of Geo-Information, 9(2), 135.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Kraus, R. (2019, January 10). Lyft and Lime are rolling out new scooter models. Mashable.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Nova Cond" panose="020B0506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Kumar Dubey, A., Kumar, A., García-Díaz, V., Kumar Sharma, A., &amp; Kanhaiya, K. (2021). - Study and analysis of SARIMA and LSTM in forecasting time series data. Sustainable Energy Technologies and Assessments.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Nova Cond" panose="020B0506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Lyft. (2023, February 7). Meet Lyft’s Next-Gen Scooter.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Nova Cond" panose="020B0506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Schellong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, D.,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Sadek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, P.,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Schaetzberger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, C., &amp; Barrack, T. (2019). The promise and pitfalls of e-scooter sharing.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Nova Cond" panose="020B0506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Tuli, F. M., Mitra, S., &amp; Crews, M. B. (2021). Factors influencing the usage of shared E-scooters in Chicago. Transportation Research Part A: Policy and Practice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Nova Cond" panose="020B0506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Zhao, P., Li, A.,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Pilesjo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, P., &amp;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Mansourian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, A. (2022). A machine learning based approach for predicting usage efficiency of shared e-scooters using vehicle availability data. AGILE:</a:t>
            </a:r>
          </a:p>
          <a:p>
            <a:pPr indent="457200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GIScience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 Series, 3, 1-10.</a:t>
            </a:r>
          </a:p>
          <a:p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</a:b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Nova Cond" panose="020B0506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FDB2A2-B3BF-B002-0E37-38291498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FA1D-98EC-3D41-BFDE-D5086153DD6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69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Diagonal Corner Rectangle 4">
            <a:extLst>
              <a:ext uri="{FF2B5EF4-FFF2-40B4-BE49-F238E27FC236}">
                <a16:creationId xmlns:a16="http://schemas.microsoft.com/office/drawing/2014/main" id="{5B39F856-2165-E9B5-6E50-6AC62C5D467D}"/>
              </a:ext>
            </a:extLst>
          </p:cNvPr>
          <p:cNvSpPr/>
          <p:nvPr/>
        </p:nvSpPr>
        <p:spPr>
          <a:xfrm>
            <a:off x="665958" y="1474636"/>
            <a:ext cx="10860083" cy="80212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D8EB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We predict the demand for e-scooters across different locations and timeframes in Chicago then make policy recommendations for e-scooter companies based on these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96899-E48B-A8B2-8C1C-32022CFF7729}"/>
              </a:ext>
            </a:extLst>
          </p:cNvPr>
          <p:cNvSpPr txBox="1"/>
          <p:nvPr/>
        </p:nvSpPr>
        <p:spPr>
          <a:xfrm>
            <a:off x="756459" y="228450"/>
            <a:ext cx="10548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We leverage time series and forecasting models to derive e-scooter demand insights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CC80DE3-C39D-0C88-673C-57433D5E4743}"/>
              </a:ext>
            </a:extLst>
          </p:cNvPr>
          <p:cNvGrpSpPr/>
          <p:nvPr/>
        </p:nvGrpSpPr>
        <p:grpSpPr>
          <a:xfrm>
            <a:off x="1615905" y="2564501"/>
            <a:ext cx="9075188" cy="4108261"/>
            <a:chOff x="1615905" y="2564501"/>
            <a:chExt cx="9075188" cy="41082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6F5A8B-D02D-7077-6534-1222050AE8FD}"/>
                </a:ext>
              </a:extLst>
            </p:cNvPr>
            <p:cNvGrpSpPr/>
            <p:nvPr/>
          </p:nvGrpSpPr>
          <p:grpSpPr>
            <a:xfrm>
              <a:off x="1937806" y="3610592"/>
              <a:ext cx="1059710" cy="1043128"/>
              <a:chOff x="409402" y="4181302"/>
              <a:chExt cx="1460963" cy="1438103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5073030-FD6E-566D-369E-6D9E253BB37E}"/>
                  </a:ext>
                </a:extLst>
              </p:cNvPr>
              <p:cNvSpPr/>
              <p:nvPr/>
            </p:nvSpPr>
            <p:spPr>
              <a:xfrm>
                <a:off x="432262" y="4181302"/>
                <a:ext cx="1438103" cy="143810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Graphic 8" descr="Man with solid fill">
                <a:extLst>
                  <a:ext uri="{FF2B5EF4-FFF2-40B4-BE49-F238E27FC236}">
                    <a16:creationId xmlns:a16="http://schemas.microsoft.com/office/drawing/2014/main" id="{08B3232E-D570-C401-23A9-2816ED9DA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8892" y="4337932"/>
                <a:ext cx="562421" cy="562421"/>
              </a:xfrm>
              <a:prstGeom prst="rect">
                <a:avLst/>
              </a:prstGeom>
            </p:spPr>
          </p:pic>
          <p:pic>
            <p:nvPicPr>
              <p:cNvPr id="10" name="Graphic 9" descr="Man with solid fill">
                <a:extLst>
                  <a:ext uri="{FF2B5EF4-FFF2-40B4-BE49-F238E27FC236}">
                    <a16:creationId xmlns:a16="http://schemas.microsoft.com/office/drawing/2014/main" id="{548B5514-13AF-4879-0ACE-39E61846F9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91596" y="4432161"/>
                <a:ext cx="562421" cy="562421"/>
              </a:xfrm>
              <a:prstGeom prst="rect">
                <a:avLst/>
              </a:prstGeom>
            </p:spPr>
          </p:pic>
          <p:pic>
            <p:nvPicPr>
              <p:cNvPr id="11" name="Graphic 10" descr="Man with solid fill">
                <a:extLst>
                  <a:ext uri="{FF2B5EF4-FFF2-40B4-BE49-F238E27FC236}">
                    <a16:creationId xmlns:a16="http://schemas.microsoft.com/office/drawing/2014/main" id="{6FE94748-AA67-B49C-633D-0B7E9C00F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09402" y="4687805"/>
                <a:ext cx="562421" cy="562421"/>
              </a:xfrm>
              <a:prstGeom prst="rect">
                <a:avLst/>
              </a:prstGeom>
            </p:spPr>
          </p:pic>
          <p:pic>
            <p:nvPicPr>
              <p:cNvPr id="12" name="Graphic 11" descr="Man with solid fill">
                <a:extLst>
                  <a:ext uri="{FF2B5EF4-FFF2-40B4-BE49-F238E27FC236}">
                    <a16:creationId xmlns:a16="http://schemas.microsoft.com/office/drawing/2014/main" id="{00C2F575-C0C2-7B62-3D94-61D3C6785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40056" y="4884438"/>
                <a:ext cx="562421" cy="562421"/>
              </a:xfrm>
              <a:prstGeom prst="rect">
                <a:avLst/>
              </a:prstGeom>
            </p:spPr>
          </p:pic>
          <p:pic>
            <p:nvPicPr>
              <p:cNvPr id="13" name="Graphic 12" descr="Man with solid fill">
                <a:extLst>
                  <a:ext uri="{FF2B5EF4-FFF2-40B4-BE49-F238E27FC236}">
                    <a16:creationId xmlns:a16="http://schemas.microsoft.com/office/drawing/2014/main" id="{06241C96-5D06-40F2-3938-AB50302826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04864" y="5021763"/>
                <a:ext cx="562421" cy="562421"/>
              </a:xfrm>
              <a:prstGeom prst="rect">
                <a:avLst/>
              </a:prstGeom>
            </p:spPr>
          </p:pic>
          <p:pic>
            <p:nvPicPr>
              <p:cNvPr id="14" name="Graphic 13" descr="Man with solid fill">
                <a:extLst>
                  <a:ext uri="{FF2B5EF4-FFF2-40B4-BE49-F238E27FC236}">
                    <a16:creationId xmlns:a16="http://schemas.microsoft.com/office/drawing/2014/main" id="{6722C195-BF63-5663-6428-E51027F71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88833" y="4627838"/>
                <a:ext cx="562421" cy="562421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148E0E8-725F-5E21-8D44-836B38B19C2D}"/>
                </a:ext>
              </a:extLst>
            </p:cNvPr>
            <p:cNvSpPr txBox="1"/>
            <p:nvPr/>
          </p:nvSpPr>
          <p:spPr>
            <a:xfrm>
              <a:off x="1987521" y="5927774"/>
              <a:ext cx="156868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Design model to predict trip count for community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5DD000-9557-1942-C1D8-424696239CC6}"/>
                </a:ext>
              </a:extLst>
            </p:cNvPr>
            <p:cNvSpPr txBox="1"/>
            <p:nvPr/>
          </p:nvSpPr>
          <p:spPr>
            <a:xfrm>
              <a:off x="1954388" y="3315086"/>
              <a:ext cx="11685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Community 1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534E0A9-29E4-E43B-9B55-161379801184}"/>
                </a:ext>
              </a:extLst>
            </p:cNvPr>
            <p:cNvGrpSpPr/>
            <p:nvPr/>
          </p:nvGrpSpPr>
          <p:grpSpPr>
            <a:xfrm>
              <a:off x="1615905" y="6110316"/>
              <a:ext cx="338817" cy="369332"/>
              <a:chOff x="166255" y="5996015"/>
              <a:chExt cx="338817" cy="369332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19862D2-7BD4-C1CE-F3E4-11A96C7BFE21}"/>
                  </a:ext>
                </a:extLst>
              </p:cNvPr>
              <p:cNvSpPr/>
              <p:nvPr/>
            </p:nvSpPr>
            <p:spPr>
              <a:xfrm>
                <a:off x="166255" y="6003794"/>
                <a:ext cx="338817" cy="338817"/>
              </a:xfrm>
              <a:prstGeom prst="ellipse">
                <a:avLst/>
              </a:prstGeom>
              <a:solidFill>
                <a:srgbClr val="49A5B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051F657-216D-96E8-AA91-E5745353C401}"/>
                  </a:ext>
                </a:extLst>
              </p:cNvPr>
              <p:cNvSpPr txBox="1"/>
              <p:nvPr/>
            </p:nvSpPr>
            <p:spPr>
              <a:xfrm>
                <a:off x="176645" y="5996015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7692303-010E-40DE-86D6-FAB9338449CE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2997516" y="4132156"/>
              <a:ext cx="1766610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FD1E44B-C4F0-205D-E6AB-BE52305C7C80}"/>
                </a:ext>
              </a:extLst>
            </p:cNvPr>
            <p:cNvSpPr txBox="1"/>
            <p:nvPr/>
          </p:nvSpPr>
          <p:spPr>
            <a:xfrm>
              <a:off x="5221029" y="2564501"/>
              <a:ext cx="1152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Community 2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03AFEE4-2FE5-0599-65A6-E601A2D0CCE6}"/>
                </a:ext>
              </a:extLst>
            </p:cNvPr>
            <p:cNvGrpSpPr/>
            <p:nvPr/>
          </p:nvGrpSpPr>
          <p:grpSpPr>
            <a:xfrm>
              <a:off x="5221029" y="2827144"/>
              <a:ext cx="1073705" cy="1056904"/>
              <a:chOff x="409402" y="4181303"/>
              <a:chExt cx="1460964" cy="1438103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F45C4BB-8E02-4618-B8FC-E53F8D66BA1A}"/>
                  </a:ext>
                </a:extLst>
              </p:cNvPr>
              <p:cNvSpPr/>
              <p:nvPr/>
            </p:nvSpPr>
            <p:spPr>
              <a:xfrm>
                <a:off x="432262" y="4181303"/>
                <a:ext cx="1438104" cy="143810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Graphic 36" descr="Man with solid fill">
                <a:extLst>
                  <a:ext uri="{FF2B5EF4-FFF2-40B4-BE49-F238E27FC236}">
                    <a16:creationId xmlns:a16="http://schemas.microsoft.com/office/drawing/2014/main" id="{639640C3-C1D6-37C6-E6FF-3F2BF3688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8892" y="4337932"/>
                <a:ext cx="562421" cy="562421"/>
              </a:xfrm>
              <a:prstGeom prst="rect">
                <a:avLst/>
              </a:prstGeom>
            </p:spPr>
          </p:pic>
          <p:pic>
            <p:nvPicPr>
              <p:cNvPr id="38" name="Graphic 37" descr="Man with solid fill">
                <a:extLst>
                  <a:ext uri="{FF2B5EF4-FFF2-40B4-BE49-F238E27FC236}">
                    <a16:creationId xmlns:a16="http://schemas.microsoft.com/office/drawing/2014/main" id="{A76F52CE-E09C-DF6D-3D72-1F388A6426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91596" y="4432161"/>
                <a:ext cx="562421" cy="562421"/>
              </a:xfrm>
              <a:prstGeom prst="rect">
                <a:avLst/>
              </a:prstGeom>
            </p:spPr>
          </p:pic>
          <p:pic>
            <p:nvPicPr>
              <p:cNvPr id="39" name="Graphic 38" descr="Man with solid fill">
                <a:extLst>
                  <a:ext uri="{FF2B5EF4-FFF2-40B4-BE49-F238E27FC236}">
                    <a16:creationId xmlns:a16="http://schemas.microsoft.com/office/drawing/2014/main" id="{92D6CCCE-DEDC-D4AC-C7E7-2C09A9D9A3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09402" y="4687805"/>
                <a:ext cx="562421" cy="562421"/>
              </a:xfrm>
              <a:prstGeom prst="rect">
                <a:avLst/>
              </a:prstGeom>
            </p:spPr>
          </p:pic>
          <p:pic>
            <p:nvPicPr>
              <p:cNvPr id="40" name="Graphic 39" descr="Man with solid fill">
                <a:extLst>
                  <a:ext uri="{FF2B5EF4-FFF2-40B4-BE49-F238E27FC236}">
                    <a16:creationId xmlns:a16="http://schemas.microsoft.com/office/drawing/2014/main" id="{B285FDA5-BAC3-BAA2-F62A-6944254F2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40056" y="4884438"/>
                <a:ext cx="562421" cy="562421"/>
              </a:xfrm>
              <a:prstGeom prst="rect">
                <a:avLst/>
              </a:prstGeom>
            </p:spPr>
          </p:pic>
          <p:pic>
            <p:nvPicPr>
              <p:cNvPr id="41" name="Graphic 40" descr="Man with solid fill">
                <a:extLst>
                  <a:ext uri="{FF2B5EF4-FFF2-40B4-BE49-F238E27FC236}">
                    <a16:creationId xmlns:a16="http://schemas.microsoft.com/office/drawing/2014/main" id="{574A8507-43D4-75C7-E8DF-E27E7C73A9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04864" y="5021763"/>
                <a:ext cx="562421" cy="562421"/>
              </a:xfrm>
              <a:prstGeom prst="rect">
                <a:avLst/>
              </a:prstGeom>
            </p:spPr>
          </p:pic>
          <p:pic>
            <p:nvPicPr>
              <p:cNvPr id="42" name="Graphic 41" descr="Man with solid fill">
                <a:extLst>
                  <a:ext uri="{FF2B5EF4-FFF2-40B4-BE49-F238E27FC236}">
                    <a16:creationId xmlns:a16="http://schemas.microsoft.com/office/drawing/2014/main" id="{F8226645-DA53-E0C8-5CE9-2EA4539DC6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88833" y="4627838"/>
                <a:ext cx="562421" cy="562421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E174961-5F91-97C5-73C9-BE0306F50493}"/>
                </a:ext>
              </a:extLst>
            </p:cNvPr>
            <p:cNvGrpSpPr/>
            <p:nvPr/>
          </p:nvGrpSpPr>
          <p:grpSpPr>
            <a:xfrm>
              <a:off x="5264318" y="4506588"/>
              <a:ext cx="1073705" cy="1056904"/>
              <a:chOff x="409402" y="4181302"/>
              <a:chExt cx="1460963" cy="1438103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1B0C321E-89A5-CFF1-4D3F-786731F39847}"/>
                  </a:ext>
                </a:extLst>
              </p:cNvPr>
              <p:cNvSpPr/>
              <p:nvPr/>
            </p:nvSpPr>
            <p:spPr>
              <a:xfrm>
                <a:off x="432262" y="4181302"/>
                <a:ext cx="1438103" cy="143810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Graphic 44" descr="Man with solid fill">
                <a:extLst>
                  <a:ext uri="{FF2B5EF4-FFF2-40B4-BE49-F238E27FC236}">
                    <a16:creationId xmlns:a16="http://schemas.microsoft.com/office/drawing/2014/main" id="{D5A10A47-564C-02C1-1917-1CDDFEA1AB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8892" y="4337932"/>
                <a:ext cx="562421" cy="562421"/>
              </a:xfrm>
              <a:prstGeom prst="rect">
                <a:avLst/>
              </a:prstGeom>
            </p:spPr>
          </p:pic>
          <p:pic>
            <p:nvPicPr>
              <p:cNvPr id="46" name="Graphic 45" descr="Man with solid fill">
                <a:extLst>
                  <a:ext uri="{FF2B5EF4-FFF2-40B4-BE49-F238E27FC236}">
                    <a16:creationId xmlns:a16="http://schemas.microsoft.com/office/drawing/2014/main" id="{004103B1-D572-E59D-9C0F-96EC6EAA01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91596" y="4432161"/>
                <a:ext cx="562421" cy="562421"/>
              </a:xfrm>
              <a:prstGeom prst="rect">
                <a:avLst/>
              </a:prstGeom>
            </p:spPr>
          </p:pic>
          <p:pic>
            <p:nvPicPr>
              <p:cNvPr id="47" name="Graphic 46" descr="Man with solid fill">
                <a:extLst>
                  <a:ext uri="{FF2B5EF4-FFF2-40B4-BE49-F238E27FC236}">
                    <a16:creationId xmlns:a16="http://schemas.microsoft.com/office/drawing/2014/main" id="{AA94DECD-3252-5240-EEA2-49BA19D82A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09402" y="4687805"/>
                <a:ext cx="562421" cy="562421"/>
              </a:xfrm>
              <a:prstGeom prst="rect">
                <a:avLst/>
              </a:prstGeom>
            </p:spPr>
          </p:pic>
          <p:pic>
            <p:nvPicPr>
              <p:cNvPr id="48" name="Graphic 47" descr="Man with solid fill">
                <a:extLst>
                  <a:ext uri="{FF2B5EF4-FFF2-40B4-BE49-F238E27FC236}">
                    <a16:creationId xmlns:a16="http://schemas.microsoft.com/office/drawing/2014/main" id="{B67B4FCF-CD17-02E0-C025-DF597A810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40056" y="4884438"/>
                <a:ext cx="562421" cy="562421"/>
              </a:xfrm>
              <a:prstGeom prst="rect">
                <a:avLst/>
              </a:prstGeom>
            </p:spPr>
          </p:pic>
          <p:pic>
            <p:nvPicPr>
              <p:cNvPr id="49" name="Graphic 48" descr="Man with solid fill">
                <a:extLst>
                  <a:ext uri="{FF2B5EF4-FFF2-40B4-BE49-F238E27FC236}">
                    <a16:creationId xmlns:a16="http://schemas.microsoft.com/office/drawing/2014/main" id="{C934263E-BF24-F9B4-0144-C710250EA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04864" y="5021763"/>
                <a:ext cx="562421" cy="562421"/>
              </a:xfrm>
              <a:prstGeom prst="rect">
                <a:avLst/>
              </a:prstGeom>
            </p:spPr>
          </p:pic>
          <p:pic>
            <p:nvPicPr>
              <p:cNvPr id="50" name="Graphic 49" descr="Man with solid fill">
                <a:extLst>
                  <a:ext uri="{FF2B5EF4-FFF2-40B4-BE49-F238E27FC236}">
                    <a16:creationId xmlns:a16="http://schemas.microsoft.com/office/drawing/2014/main" id="{A37F492D-BAB7-AEBB-DCD6-530318604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88833" y="4627838"/>
                <a:ext cx="562421" cy="562421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F174404-ED50-9DBA-6834-025F9FC9B459}"/>
                </a:ext>
              </a:extLst>
            </p:cNvPr>
            <p:cNvSpPr txBox="1"/>
            <p:nvPr/>
          </p:nvSpPr>
          <p:spPr>
            <a:xfrm>
              <a:off x="5237829" y="4227505"/>
              <a:ext cx="12401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Community 77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0986EA6-0970-EE98-13F4-D7D3D6B03092}"/>
                </a:ext>
              </a:extLst>
            </p:cNvPr>
            <p:cNvCxnSpPr>
              <a:cxnSpLocks/>
            </p:cNvCxnSpPr>
            <p:nvPr/>
          </p:nvCxnSpPr>
          <p:spPr>
            <a:xfrm>
              <a:off x="5782076" y="3901539"/>
              <a:ext cx="0" cy="395684"/>
            </a:xfrm>
            <a:prstGeom prst="line">
              <a:avLst/>
            </a:prstGeom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2C21288-4908-3257-69F2-6DFAFC889E6C}"/>
                </a:ext>
              </a:extLst>
            </p:cNvPr>
            <p:cNvSpPr/>
            <p:nvPr/>
          </p:nvSpPr>
          <p:spPr>
            <a:xfrm>
              <a:off x="4785897" y="2568844"/>
              <a:ext cx="1992359" cy="317171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A96B9CF-F388-5C4E-9B45-EBF9A717AD84}"/>
                </a:ext>
              </a:extLst>
            </p:cNvPr>
            <p:cNvSpPr txBox="1"/>
            <p:nvPr/>
          </p:nvSpPr>
          <p:spPr>
            <a:xfrm>
              <a:off x="5361271" y="5934098"/>
              <a:ext cx="14235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Repeat the modeling for 77 communities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0100DFC-9253-61A4-6011-5E9419DE90C4}"/>
                </a:ext>
              </a:extLst>
            </p:cNvPr>
            <p:cNvGrpSpPr/>
            <p:nvPr/>
          </p:nvGrpSpPr>
          <p:grpSpPr>
            <a:xfrm>
              <a:off x="4955640" y="6130735"/>
              <a:ext cx="338817" cy="369332"/>
              <a:chOff x="166255" y="5996015"/>
              <a:chExt cx="338817" cy="369332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F09B96DE-B589-498B-7C75-5E0FDA5FFA3E}"/>
                  </a:ext>
                </a:extLst>
              </p:cNvPr>
              <p:cNvSpPr/>
              <p:nvPr/>
            </p:nvSpPr>
            <p:spPr>
              <a:xfrm>
                <a:off x="166255" y="6003794"/>
                <a:ext cx="338817" cy="338817"/>
              </a:xfrm>
              <a:prstGeom prst="ellipse">
                <a:avLst/>
              </a:prstGeom>
              <a:solidFill>
                <a:srgbClr val="49A5B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F920602-21DE-4DFA-107A-0810C4E0AD5B}"/>
                  </a:ext>
                </a:extLst>
              </p:cNvPr>
              <p:cNvSpPr txBox="1"/>
              <p:nvPr/>
            </p:nvSpPr>
            <p:spPr>
              <a:xfrm>
                <a:off x="176645" y="5996015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B75A7094-4A48-6968-EE11-2E91A19B0F2A}"/>
                </a:ext>
              </a:extLst>
            </p:cNvPr>
            <p:cNvSpPr/>
            <p:nvPr/>
          </p:nvSpPr>
          <p:spPr>
            <a:xfrm>
              <a:off x="8415714" y="3807099"/>
              <a:ext cx="1992359" cy="627026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" panose="020B0504020202020204" pitchFamily="34" charset="0"/>
                </a:rPr>
                <a:t>Accuracy Metrics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DCEC20B5-3D56-F1AC-1F97-36721E6B20B8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6811224" y="3104947"/>
              <a:ext cx="1604490" cy="101566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571C05C-F85D-C933-3CB2-04896A34E5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8256" y="4175892"/>
              <a:ext cx="1633022" cy="84745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7DCB011-3F97-F166-4C9F-2040974F7BA5}"/>
                </a:ext>
              </a:extLst>
            </p:cNvPr>
            <p:cNvSpPr txBox="1"/>
            <p:nvPr/>
          </p:nvSpPr>
          <p:spPr>
            <a:xfrm>
              <a:off x="8801209" y="5927774"/>
              <a:ext cx="18898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Aggregate the RMSE to derive the overall RMSE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B8F04B5-110A-80F6-CFA8-158F8703D43D}"/>
                </a:ext>
              </a:extLst>
            </p:cNvPr>
            <p:cNvGrpSpPr/>
            <p:nvPr/>
          </p:nvGrpSpPr>
          <p:grpSpPr>
            <a:xfrm>
              <a:off x="8395578" y="6124411"/>
              <a:ext cx="338817" cy="369332"/>
              <a:chOff x="166255" y="5996015"/>
              <a:chExt cx="338817" cy="36933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6E7C5B2B-3B18-BDBD-822F-C73DD7213BCD}"/>
                  </a:ext>
                </a:extLst>
              </p:cNvPr>
              <p:cNvSpPr/>
              <p:nvPr/>
            </p:nvSpPr>
            <p:spPr>
              <a:xfrm>
                <a:off x="166255" y="6003794"/>
                <a:ext cx="338817" cy="338817"/>
              </a:xfrm>
              <a:prstGeom prst="ellipse">
                <a:avLst/>
              </a:prstGeom>
              <a:solidFill>
                <a:srgbClr val="49A5B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1F762C2-C2B6-F749-2588-D161AD32FBCA}"/>
                  </a:ext>
                </a:extLst>
              </p:cNvPr>
              <p:cNvSpPr txBox="1"/>
              <p:nvPr/>
            </p:nvSpPr>
            <p:spPr>
              <a:xfrm>
                <a:off x="176645" y="5996015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B08CA1-C6C9-04F4-5A57-CDA1918C8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0181" y="6381064"/>
            <a:ext cx="364524" cy="365125"/>
          </a:xfrm>
        </p:spPr>
        <p:txBody>
          <a:bodyPr/>
          <a:lstStyle/>
          <a:p>
            <a:fld id="{E665FA1D-98EC-3D41-BFDE-D5086153DD6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239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1311D-E1C7-26F4-189D-732A3BA11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301" y="6442075"/>
            <a:ext cx="2743200" cy="365125"/>
          </a:xfrm>
        </p:spPr>
        <p:txBody>
          <a:bodyPr/>
          <a:lstStyle/>
          <a:p>
            <a:fld id="{E665FA1D-98EC-3D41-BFDE-D5086153DD63}" type="slidenum">
              <a:rPr lang="en-US" smtClean="0"/>
              <a:t>22</a:t>
            </a:fld>
            <a:endParaRPr lang="en-US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7FA59D3-3020-3372-E01B-850315C57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9" y="127668"/>
            <a:ext cx="11790469" cy="660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72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871E4-2C88-571C-E80B-6F30F999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FA1D-98EC-3D41-BFDE-D5086153DD63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D64AF7C-07A7-5275-5791-6D5636A6E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27" y="0"/>
            <a:ext cx="11504529" cy="640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19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83943-9278-4878-A87D-1E1177BE0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8588" y="6492875"/>
            <a:ext cx="2743200" cy="365125"/>
          </a:xfrm>
        </p:spPr>
        <p:txBody>
          <a:bodyPr/>
          <a:lstStyle/>
          <a:p>
            <a:fld id="{E665FA1D-98EC-3D41-BFDE-D5086153DD63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ECCFB98D-1CDA-3C9C-A000-D63B3F689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70" y="0"/>
            <a:ext cx="11805318" cy="663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63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19706-0925-60F0-7812-D252B36C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FA1D-98EC-3D41-BFDE-D5086153DD63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ABAFF66-0840-228E-11B2-B35624D8D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631"/>
            <a:ext cx="7772400" cy="63362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4DB952-50EF-9EB2-8AD6-F69F5947A7C7}"/>
              </a:ext>
            </a:extLst>
          </p:cNvPr>
          <p:cNvSpPr txBox="1"/>
          <p:nvPr/>
        </p:nvSpPr>
        <p:spPr>
          <a:xfrm>
            <a:off x="8974473" y="1645183"/>
            <a:ext cx="306805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The following exogenous time dependent variables are correlated with higher trip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Moderate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Lower precipitation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Lower snow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Slightly higher gas prices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602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white paper with black text&#10;&#10;Description automatically generated">
            <a:extLst>
              <a:ext uri="{FF2B5EF4-FFF2-40B4-BE49-F238E27FC236}">
                <a16:creationId xmlns:a16="http://schemas.microsoft.com/office/drawing/2014/main" id="{9E84D3D2-B8A1-E39F-74F2-4DB36199A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477" y="136525"/>
            <a:ext cx="11367961" cy="66416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3E334-1F36-0D04-DF93-9875A9D72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5FA1D-98EC-3D41-BFDE-D5086153DD6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48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C3F945-E45F-3365-FFE9-1D384C7A6574}"/>
              </a:ext>
            </a:extLst>
          </p:cNvPr>
          <p:cNvSpPr/>
          <p:nvPr/>
        </p:nvSpPr>
        <p:spPr>
          <a:xfrm>
            <a:off x="9360131" y="0"/>
            <a:ext cx="2831869" cy="6858000"/>
          </a:xfrm>
          <a:prstGeom prst="rect">
            <a:avLst/>
          </a:prstGeom>
          <a:solidFill>
            <a:srgbClr val="49A5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B46CA8-669F-633C-9105-32BC10F3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968" y="990953"/>
            <a:ext cx="3147203" cy="561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7ADDB4-B29A-6159-FA8F-83A5555E596D}"/>
              </a:ext>
            </a:extLst>
          </p:cNvPr>
          <p:cNvSpPr txBox="1"/>
          <p:nvPr/>
        </p:nvSpPr>
        <p:spPr>
          <a:xfrm>
            <a:off x="164757" y="214194"/>
            <a:ext cx="8016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8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Nova Cond" panose="020B0506020202020204" pitchFamily="34" charset="0"/>
              </a:rPr>
              <a:t>Shared electric 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s</a:t>
            </a:r>
            <a:r>
              <a:rPr lang="en-US" sz="2800" b="1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Nova Cond" panose="020B0506020202020204" pitchFamily="34" charset="0"/>
              </a:rPr>
              <a:t>cooters are a growing market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 Nova Cond" panose="020B0506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3A5128-A19B-A9F1-10AE-903DFBC02B76}"/>
              </a:ext>
            </a:extLst>
          </p:cNvPr>
          <p:cNvCxnSpPr/>
          <p:nvPr/>
        </p:nvCxnSpPr>
        <p:spPr>
          <a:xfrm>
            <a:off x="3950228" y="3336521"/>
            <a:ext cx="0" cy="987136"/>
          </a:xfrm>
          <a:prstGeom prst="line">
            <a:avLst/>
          </a:prstGeom>
          <a:ln w="603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73E8EEC-4B0A-95DA-842F-D7ED8177BD03}"/>
              </a:ext>
            </a:extLst>
          </p:cNvPr>
          <p:cNvSpPr/>
          <p:nvPr/>
        </p:nvSpPr>
        <p:spPr>
          <a:xfrm>
            <a:off x="1053248" y="5012575"/>
            <a:ext cx="5810596" cy="1421476"/>
          </a:xfrm>
          <a:prstGeom prst="rect">
            <a:avLst/>
          </a:prstGeom>
          <a:solidFill>
            <a:srgbClr val="0551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7D8D78-4707-8254-9170-4688F07A606E}"/>
              </a:ext>
            </a:extLst>
          </p:cNvPr>
          <p:cNvSpPr txBox="1"/>
          <p:nvPr/>
        </p:nvSpPr>
        <p:spPr>
          <a:xfrm>
            <a:off x="1303669" y="5289237"/>
            <a:ext cx="5309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Arial Nova Cond" panose="020B0506020202020204" pitchFamily="34" charset="0"/>
              </a:rPr>
              <a:t>45% of Chicago riders in 2020 expressed a desire for increased e-scooter availability, signaling strong unmet demand</a:t>
            </a:r>
            <a:endParaRPr lang="en-US" dirty="0">
              <a:solidFill>
                <a:schemeClr val="bg1"/>
              </a:solidFill>
              <a:effectLst/>
              <a:latin typeface="Arial Nova Cond" panose="020B0506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1B267C-B6DB-5C90-DA9C-BAA81A425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3530" y="6421898"/>
            <a:ext cx="397476" cy="365125"/>
          </a:xfrm>
        </p:spPr>
        <p:txBody>
          <a:bodyPr/>
          <a:lstStyle/>
          <a:p>
            <a:fld id="{E665FA1D-98EC-3D41-BFDE-D5086153DD63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BAC2A33-1CF5-E274-F740-D03953FF28CC}"/>
              </a:ext>
            </a:extLst>
          </p:cNvPr>
          <p:cNvGrpSpPr/>
          <p:nvPr/>
        </p:nvGrpSpPr>
        <p:grpSpPr>
          <a:xfrm>
            <a:off x="1249113" y="1321521"/>
            <a:ext cx="6108496" cy="1876667"/>
            <a:chOff x="1249113" y="1321521"/>
            <a:chExt cx="6108496" cy="1876667"/>
          </a:xfrm>
        </p:grpSpPr>
        <p:sp>
          <p:nvSpPr>
            <p:cNvPr id="3" name="Trapezoid 2">
              <a:extLst>
                <a:ext uri="{FF2B5EF4-FFF2-40B4-BE49-F238E27FC236}">
                  <a16:creationId xmlns:a16="http://schemas.microsoft.com/office/drawing/2014/main" id="{67CC5C89-63CE-FF7F-ABCF-361BC6E37BE5}"/>
                </a:ext>
              </a:extLst>
            </p:cNvPr>
            <p:cNvSpPr/>
            <p:nvPr/>
          </p:nvSpPr>
          <p:spPr>
            <a:xfrm rot="16200000">
              <a:off x="3398425" y="190642"/>
              <a:ext cx="796980" cy="4138427"/>
            </a:xfrm>
            <a:prstGeom prst="trapezoid">
              <a:avLst>
                <a:gd name="adj" fmla="val 39471"/>
              </a:avLst>
            </a:prstGeom>
            <a:solidFill>
              <a:srgbClr val="C4DE7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94FA2F16-56CC-01F9-5475-429B6E159951}"/>
                </a:ext>
              </a:extLst>
            </p:cNvPr>
            <p:cNvSpPr/>
            <p:nvPr/>
          </p:nvSpPr>
          <p:spPr>
            <a:xfrm rot="5400000">
              <a:off x="5667943" y="1508522"/>
              <a:ext cx="1876667" cy="1502665"/>
            </a:xfrm>
            <a:prstGeom prst="triangle">
              <a:avLst/>
            </a:prstGeom>
            <a:solidFill>
              <a:srgbClr val="C4DE7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AA91CACD-F00E-7140-0D45-B28E71F95AFA}"/>
                </a:ext>
              </a:extLst>
            </p:cNvPr>
            <p:cNvSpPr/>
            <p:nvPr/>
          </p:nvSpPr>
          <p:spPr>
            <a:xfrm rot="16200000">
              <a:off x="1412413" y="2017195"/>
              <a:ext cx="159232" cy="485831"/>
            </a:xfrm>
            <a:prstGeom prst="triangle">
              <a:avLst/>
            </a:prstGeom>
            <a:solidFill>
              <a:srgbClr val="C4DE7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C32815A-F9B7-EE9D-33C7-D33DCBDD0128}"/>
              </a:ext>
            </a:extLst>
          </p:cNvPr>
          <p:cNvGrpSpPr/>
          <p:nvPr/>
        </p:nvGrpSpPr>
        <p:grpSpPr>
          <a:xfrm>
            <a:off x="1451314" y="1802274"/>
            <a:ext cx="1301793" cy="947353"/>
            <a:chOff x="1451314" y="1802274"/>
            <a:chExt cx="1301793" cy="947353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2CE8E714-BE62-3035-469D-65A738F09209}"/>
                </a:ext>
              </a:extLst>
            </p:cNvPr>
            <p:cNvSpPr/>
            <p:nvPr/>
          </p:nvSpPr>
          <p:spPr>
            <a:xfrm rot="16200000">
              <a:off x="1631002" y="1818824"/>
              <a:ext cx="947351" cy="914251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Triangle 20">
              <a:extLst>
                <a:ext uri="{FF2B5EF4-FFF2-40B4-BE49-F238E27FC236}">
                  <a16:creationId xmlns:a16="http://schemas.microsoft.com/office/drawing/2014/main" id="{5299EE9C-33CE-EED7-C25C-3F6C60556D32}"/>
                </a:ext>
              </a:extLst>
            </p:cNvPr>
            <p:cNvSpPr/>
            <p:nvPr/>
          </p:nvSpPr>
          <p:spPr>
            <a:xfrm rot="20869280" flipH="1">
              <a:off x="1451314" y="2046298"/>
              <a:ext cx="191929" cy="159233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5618BAC5-057B-6DDE-F39F-20CAA77F9F68}"/>
                </a:ext>
              </a:extLst>
            </p:cNvPr>
            <p:cNvSpPr/>
            <p:nvPr/>
          </p:nvSpPr>
          <p:spPr>
            <a:xfrm rot="5400000">
              <a:off x="2483564" y="2480085"/>
              <a:ext cx="347781" cy="191304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C713E0-30AA-77EE-3D85-95D9099EE8BB}"/>
              </a:ext>
            </a:extLst>
          </p:cNvPr>
          <p:cNvGrpSpPr/>
          <p:nvPr/>
        </p:nvGrpSpPr>
        <p:grpSpPr>
          <a:xfrm>
            <a:off x="4363464" y="1467056"/>
            <a:ext cx="1500473" cy="1617785"/>
            <a:chOff x="4363464" y="1467056"/>
            <a:chExt cx="1500473" cy="1617785"/>
          </a:xfrm>
        </p:grpSpPr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6ACC14E2-0839-BE8E-4980-A65B4EAD26A1}"/>
                </a:ext>
              </a:extLst>
            </p:cNvPr>
            <p:cNvSpPr/>
            <p:nvPr/>
          </p:nvSpPr>
          <p:spPr>
            <a:xfrm rot="16200000">
              <a:off x="4339471" y="1765606"/>
              <a:ext cx="1617785" cy="1020686"/>
            </a:xfrm>
            <a:prstGeom prst="trapezoi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2D2CAD9A-AF18-A13C-7ED6-D817F8EDEA27}"/>
                </a:ext>
              </a:extLst>
            </p:cNvPr>
            <p:cNvSpPr/>
            <p:nvPr/>
          </p:nvSpPr>
          <p:spPr>
            <a:xfrm rot="21377602" flipH="1">
              <a:off x="4363464" y="1754210"/>
              <a:ext cx="274556" cy="215266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1B8B39D1-B3F2-2BED-B363-E7F44874ED9B}"/>
                </a:ext>
              </a:extLst>
            </p:cNvPr>
            <p:cNvSpPr/>
            <p:nvPr/>
          </p:nvSpPr>
          <p:spPr>
            <a:xfrm rot="5400000">
              <a:off x="5548073" y="2748885"/>
              <a:ext cx="426497" cy="205230"/>
            </a:xfrm>
            <a:prstGeom prst="rt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25AE497-2BEB-A0C9-23E7-644B6F470B78}"/>
              </a:ext>
            </a:extLst>
          </p:cNvPr>
          <p:cNvSpPr txBox="1"/>
          <p:nvPr/>
        </p:nvSpPr>
        <p:spPr>
          <a:xfrm>
            <a:off x="1859653" y="1993114"/>
            <a:ext cx="557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595959"/>
                </a:solidFill>
                <a:latin typeface="Arial Nova Cond" panose="020B0506020202020204" pitchFamily="34" charset="0"/>
              </a:rPr>
              <a:t>$1B</a:t>
            </a:r>
          </a:p>
          <a:p>
            <a:r>
              <a:rPr lang="en-US" sz="1400" dirty="0">
                <a:solidFill>
                  <a:srgbClr val="595959"/>
                </a:solidFill>
                <a:latin typeface="Arial Nova Cond" panose="020B0506020202020204" pitchFamily="34" charset="0"/>
              </a:rPr>
              <a:t>2022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0BF9C6-140C-D476-6FFD-6A5B51314CF2}"/>
              </a:ext>
            </a:extLst>
          </p:cNvPr>
          <p:cNvSpPr txBox="1"/>
          <p:nvPr/>
        </p:nvSpPr>
        <p:spPr>
          <a:xfrm>
            <a:off x="4643728" y="1883986"/>
            <a:ext cx="10099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595959"/>
                </a:solidFill>
                <a:latin typeface="Arial Nova Cond" panose="020B0506020202020204" pitchFamily="34" charset="0"/>
              </a:rPr>
              <a:t>$3B</a:t>
            </a:r>
          </a:p>
          <a:p>
            <a:pPr algn="ctr"/>
            <a:r>
              <a:rPr lang="en-US" sz="1400" dirty="0">
                <a:solidFill>
                  <a:srgbClr val="595959"/>
                </a:solidFill>
                <a:latin typeface="Arial Nova Cond" panose="020B0506020202020204" pitchFamily="34" charset="0"/>
              </a:rPr>
              <a:t>2028</a:t>
            </a:r>
          </a:p>
          <a:p>
            <a:pPr algn="ctr"/>
            <a:r>
              <a:rPr lang="en-US" sz="1400" dirty="0">
                <a:solidFill>
                  <a:srgbClr val="595959"/>
                </a:solidFill>
                <a:latin typeface="Arial Nova Cond" panose="020B0506020202020204" pitchFamily="34" charset="0"/>
              </a:rPr>
              <a:t>Projection*</a:t>
            </a:r>
          </a:p>
        </p:txBody>
      </p:sp>
      <p:pic>
        <p:nvPicPr>
          <p:cNvPr id="30" name="Graphic 29" descr="Bullseye with solid fill">
            <a:extLst>
              <a:ext uri="{FF2B5EF4-FFF2-40B4-BE49-F238E27FC236}">
                <a16:creationId xmlns:a16="http://schemas.microsoft.com/office/drawing/2014/main" id="{62D10D8D-3BA1-3DF4-3398-E138C4D27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3894" y="2018703"/>
            <a:ext cx="482299" cy="48229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D2B1B6E-72FA-7F3E-8C33-B27CD7CA078C}"/>
              </a:ext>
            </a:extLst>
          </p:cNvPr>
          <p:cNvSpPr txBox="1"/>
          <p:nvPr/>
        </p:nvSpPr>
        <p:spPr>
          <a:xfrm>
            <a:off x="1053248" y="3797707"/>
            <a:ext cx="5810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595959"/>
                </a:solidFill>
                <a:latin typeface="Arial Nova Cond" panose="020B0506020202020204" pitchFamily="34" charset="0"/>
              </a:rPr>
              <a:t>Chicago's emerging e-scooter market is ripe for growth, with companies vying for market share and optimizing strategies in this sector.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826738-4846-5EEF-C9EE-0F75C0C510C4}"/>
              </a:ext>
            </a:extLst>
          </p:cNvPr>
          <p:cNvSpPr txBox="1"/>
          <p:nvPr/>
        </p:nvSpPr>
        <p:spPr>
          <a:xfrm>
            <a:off x="2741004" y="2112740"/>
            <a:ext cx="1856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595959"/>
                </a:solidFill>
                <a:latin typeface="Arial Nova Cond" panose="020B0506020202020204" pitchFamily="34" charset="0"/>
              </a:rPr>
              <a:t>Global e-scooter Market size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F9201F-5B80-C028-4B1B-090F7EEC97C7}"/>
              </a:ext>
            </a:extLst>
          </p:cNvPr>
          <p:cNvSpPr txBox="1"/>
          <p:nvPr/>
        </p:nvSpPr>
        <p:spPr>
          <a:xfrm>
            <a:off x="1681727" y="6673633"/>
            <a:ext cx="44921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800" dirty="0"/>
              <a:t>*</a:t>
            </a:r>
            <a:r>
              <a:rPr lang="en-US" sz="800" dirty="0">
                <a:solidFill>
                  <a:srgbClr val="595959"/>
                </a:solidFill>
                <a:latin typeface="Arial Nova Cond" panose="020B0506020202020204" pitchFamily="34" charset="0"/>
              </a:rPr>
              <a:t>Grand View Research. E-Scooter Sharing Market Size &amp; Trends Report, 2022 - 2028. (n.d.). </a:t>
            </a:r>
          </a:p>
        </p:txBody>
      </p:sp>
    </p:spTree>
    <p:extLst>
      <p:ext uri="{BB962C8B-B14F-4D97-AF65-F5344CB8AC3E}">
        <p14:creationId xmlns:p14="http://schemas.microsoft.com/office/powerpoint/2010/main" val="173706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26" descr="An organic shape">
            <a:extLst>
              <a:ext uri="{FF2B5EF4-FFF2-40B4-BE49-F238E27FC236}">
                <a16:creationId xmlns:a16="http://schemas.microsoft.com/office/drawing/2014/main" id="{AF5B2035-8323-1C0B-DCD4-573B080EF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991722">
            <a:off x="8592350" y="3795107"/>
            <a:ext cx="180652" cy="1422772"/>
          </a:xfrm>
          <a:prstGeom prst="rect">
            <a:avLst/>
          </a:prstGeom>
        </p:spPr>
      </p:pic>
      <p:pic>
        <p:nvPicPr>
          <p:cNvPr id="50" name="Graphic 49" descr="An organic shape">
            <a:extLst>
              <a:ext uri="{FF2B5EF4-FFF2-40B4-BE49-F238E27FC236}">
                <a16:creationId xmlns:a16="http://schemas.microsoft.com/office/drawing/2014/main" id="{3A5C2042-8A4A-6CDA-CB63-816697F6F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003731">
            <a:off x="5482944" y="3780256"/>
            <a:ext cx="180652" cy="1422772"/>
          </a:xfrm>
          <a:prstGeom prst="rect">
            <a:avLst/>
          </a:prstGeom>
        </p:spPr>
      </p:pic>
      <p:pic>
        <p:nvPicPr>
          <p:cNvPr id="51" name="Graphic 50" descr="An organic shape">
            <a:extLst>
              <a:ext uri="{FF2B5EF4-FFF2-40B4-BE49-F238E27FC236}">
                <a16:creationId xmlns:a16="http://schemas.microsoft.com/office/drawing/2014/main" id="{05820E15-F67F-84C7-1B0C-68F13B28B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993237">
            <a:off x="6124404" y="3823955"/>
            <a:ext cx="180652" cy="1422772"/>
          </a:xfrm>
          <a:prstGeom prst="rect">
            <a:avLst/>
          </a:prstGeom>
        </p:spPr>
      </p:pic>
      <p:pic>
        <p:nvPicPr>
          <p:cNvPr id="49" name="Graphic 48" descr="An organic shape">
            <a:extLst>
              <a:ext uri="{FF2B5EF4-FFF2-40B4-BE49-F238E27FC236}">
                <a16:creationId xmlns:a16="http://schemas.microsoft.com/office/drawing/2014/main" id="{8E18C4A1-06C8-8876-05D7-82BD297F8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003731">
            <a:off x="2496127" y="3906261"/>
            <a:ext cx="180652" cy="1422772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3FCDC056-D107-F4A4-A224-61D5AD08E14A}"/>
              </a:ext>
            </a:extLst>
          </p:cNvPr>
          <p:cNvGrpSpPr/>
          <p:nvPr/>
        </p:nvGrpSpPr>
        <p:grpSpPr>
          <a:xfrm>
            <a:off x="0" y="1693323"/>
            <a:ext cx="12192000" cy="5164677"/>
            <a:chOff x="0" y="1693323"/>
            <a:chExt cx="12192000" cy="51646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344D0B8-A192-DE57-0775-71A4F4AC049C}"/>
                </a:ext>
              </a:extLst>
            </p:cNvPr>
            <p:cNvSpPr/>
            <p:nvPr/>
          </p:nvSpPr>
          <p:spPr>
            <a:xfrm>
              <a:off x="0" y="4689109"/>
              <a:ext cx="12192000" cy="2168891"/>
            </a:xfrm>
            <a:prstGeom prst="rect">
              <a:avLst/>
            </a:prstGeom>
            <a:solidFill>
              <a:srgbClr val="C4DE7A">
                <a:alpha val="6676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0D5DB56-B128-71BE-D5E0-D9734BD3CB69}"/>
                </a:ext>
              </a:extLst>
            </p:cNvPr>
            <p:cNvGrpSpPr/>
            <p:nvPr/>
          </p:nvGrpSpPr>
          <p:grpSpPr>
            <a:xfrm>
              <a:off x="121892" y="1693323"/>
              <a:ext cx="11717671" cy="4080380"/>
              <a:chOff x="121892" y="1695149"/>
              <a:chExt cx="11717671" cy="4080380"/>
            </a:xfrm>
          </p:grpSpPr>
          <p:pic>
            <p:nvPicPr>
              <p:cNvPr id="5" name="Graphic 4" descr="Building outline">
                <a:extLst>
                  <a:ext uri="{FF2B5EF4-FFF2-40B4-BE49-F238E27FC236}">
                    <a16:creationId xmlns:a16="http://schemas.microsoft.com/office/drawing/2014/main" id="{7E52EE22-DE7E-BFBC-8DB5-6A8AFB3ED9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21892" y="2525832"/>
                <a:ext cx="1907940" cy="1907940"/>
              </a:xfrm>
              <a:prstGeom prst="rect">
                <a:avLst/>
              </a:prstGeom>
            </p:spPr>
          </p:pic>
          <p:pic>
            <p:nvPicPr>
              <p:cNvPr id="6" name="Graphic 5" descr="City outline">
                <a:extLst>
                  <a:ext uri="{FF2B5EF4-FFF2-40B4-BE49-F238E27FC236}">
                    <a16:creationId xmlns:a16="http://schemas.microsoft.com/office/drawing/2014/main" id="{82B1380B-87BC-D93A-1BD7-236ED7D098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171382" y="2064331"/>
                <a:ext cx="2668181" cy="2668181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52CAE92-B4A8-8420-B88C-689B52DB439E}"/>
                  </a:ext>
                </a:extLst>
              </p:cNvPr>
              <p:cNvGrpSpPr/>
              <p:nvPr/>
            </p:nvGrpSpPr>
            <p:grpSpPr>
              <a:xfrm>
                <a:off x="1129088" y="1695149"/>
                <a:ext cx="9828458" cy="4080380"/>
                <a:chOff x="362606" y="616892"/>
                <a:chExt cx="11905077" cy="4942509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0F39FFFB-17C1-9C29-BF81-A83CB49EFFAA}"/>
                    </a:ext>
                  </a:extLst>
                </p:cNvPr>
                <p:cNvGrpSpPr/>
                <p:nvPr/>
              </p:nvGrpSpPr>
              <p:grpSpPr>
                <a:xfrm>
                  <a:off x="362606" y="1043150"/>
                  <a:ext cx="10632024" cy="3728422"/>
                  <a:chOff x="362606" y="1043150"/>
                  <a:chExt cx="10632024" cy="3728422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77372B48-83C8-1692-884D-1A149B2CF6FA}"/>
                      </a:ext>
                    </a:extLst>
                  </p:cNvPr>
                  <p:cNvGrpSpPr/>
                  <p:nvPr/>
                </p:nvGrpSpPr>
                <p:grpSpPr>
                  <a:xfrm>
                    <a:off x="362606" y="1043150"/>
                    <a:ext cx="10632024" cy="3728422"/>
                    <a:chOff x="362606" y="1043150"/>
                    <a:chExt cx="10632024" cy="3728422"/>
                  </a:xfrm>
                </p:grpSpPr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99333FAD-5D34-B6E9-D3A2-E64F060BA8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2606" y="1043150"/>
                      <a:ext cx="10632024" cy="3728422"/>
                      <a:chOff x="362606" y="1043150"/>
                      <a:chExt cx="10632024" cy="3728422"/>
                    </a:xfrm>
                  </p:grpSpPr>
                  <p:grpSp>
                    <p:nvGrpSpPr>
                      <p:cNvPr id="29" name="Group 28">
                        <a:extLst>
                          <a:ext uri="{FF2B5EF4-FFF2-40B4-BE49-F238E27FC236}">
                            <a16:creationId xmlns:a16="http://schemas.microsoft.com/office/drawing/2014/main" id="{7F150A8A-B48B-C28B-FE58-6BD30B975A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62606" y="1043150"/>
                        <a:ext cx="10632024" cy="3728422"/>
                        <a:chOff x="362606" y="1043150"/>
                        <a:chExt cx="10632024" cy="3728422"/>
                      </a:xfrm>
                    </p:grpSpPr>
                    <p:pic>
                      <p:nvPicPr>
                        <p:cNvPr id="33" name="Graphic 32" descr="City outline">
                          <a:extLst>
                            <a:ext uri="{FF2B5EF4-FFF2-40B4-BE49-F238E27FC236}">
                              <a16:creationId xmlns:a16="http://schemas.microsoft.com/office/drawing/2014/main" id="{4D6EE85A-9A9C-5C69-EA44-59010B54242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96DAC541-7B7A-43D3-8B79-37D633B846F1}">
                              <asvg:svgBlip xmlns:asvg="http://schemas.microsoft.com/office/drawing/2016/SVG/main" r:embed="rId7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790499" y="1043152"/>
                          <a:ext cx="3231931" cy="323193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4" name="Graphic 33" descr="City outline">
                          <a:extLst>
                            <a:ext uri="{FF2B5EF4-FFF2-40B4-BE49-F238E27FC236}">
                              <a16:creationId xmlns:a16="http://schemas.microsoft.com/office/drawing/2014/main" id="{65CE5EA1-5033-804B-E487-091A3009335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96DAC541-7B7A-43D3-8B79-37D633B846F1}">
                              <asvg:svgBlip xmlns:asvg="http://schemas.microsoft.com/office/drawing/2016/SVG/main" r:embed="rId7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62606" y="1043153"/>
                          <a:ext cx="3231931" cy="323193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5" name="Graphic 34" descr="City outline">
                          <a:extLst>
                            <a:ext uri="{FF2B5EF4-FFF2-40B4-BE49-F238E27FC236}">
                              <a16:creationId xmlns:a16="http://schemas.microsoft.com/office/drawing/2014/main" id="{0C3D3F78-F57A-34D9-63CA-89555A11539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96DAC541-7B7A-43D3-8B79-37D633B846F1}">
                              <asvg:svgBlip xmlns:asvg="http://schemas.microsoft.com/office/drawing/2016/SVG/main" r:embed="rId7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28902" y="1043151"/>
                          <a:ext cx="3231931" cy="323193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6" name="Graphic 35" descr="City outline">
                          <a:extLst>
                            <a:ext uri="{FF2B5EF4-FFF2-40B4-BE49-F238E27FC236}">
                              <a16:creationId xmlns:a16="http://schemas.microsoft.com/office/drawing/2014/main" id="{A7600FFC-2A85-895B-9F76-783D5B838B6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96DAC541-7B7A-43D3-8B79-37D633B846F1}">
                              <asvg:svgBlip xmlns:asvg="http://schemas.microsoft.com/office/drawing/2016/SVG/main" r:embed="rId7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672554" y="1043150"/>
                          <a:ext cx="3231931" cy="323193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7" name="Graphic 36" descr="Group of men with solid fill">
                          <a:extLst>
                            <a:ext uri="{FF2B5EF4-FFF2-40B4-BE49-F238E27FC236}">
                              <a16:creationId xmlns:a16="http://schemas.microsoft.com/office/drawing/2014/main" id="{01B7F9EA-5D03-5A68-2DC6-39C800639F9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96DAC541-7B7A-43D3-8B79-37D633B846F1}">
                              <asvg:svgBlip xmlns:asvg="http://schemas.microsoft.com/office/drawing/2016/SVG/main" r:embed="rId9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73827" y="3383033"/>
                          <a:ext cx="914400" cy="91440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08C95BE0-3D0D-0D20-62B5-27F46831213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398291" y="4398766"/>
                          <a:ext cx="1426522" cy="37280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endParaRPr lang="en-US" sz="1400" dirty="0"/>
                        </a:p>
                      </p:txBody>
                    </p:sp>
                    <p:pic>
                      <p:nvPicPr>
                        <p:cNvPr id="40" name="Picture 39">
                          <a:extLst>
                            <a:ext uri="{FF2B5EF4-FFF2-40B4-BE49-F238E27FC236}">
                              <a16:creationId xmlns:a16="http://schemas.microsoft.com/office/drawing/2014/main" id="{E63BA5D5-0165-60F5-A9F7-29791A02588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lum bright="20000" contrast="40000"/>
                        </a:blip>
                        <a:stretch>
                          <a:fillRect/>
                        </a:stretch>
                      </p:blipFill>
                      <p:spPr>
                        <a:xfrm rot="169116" flipH="1">
                          <a:off x="9354363" y="3099691"/>
                          <a:ext cx="1417268" cy="141726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1" name="Picture 40">
                          <a:extLst>
                            <a:ext uri="{FF2B5EF4-FFF2-40B4-BE49-F238E27FC236}">
                              <a16:creationId xmlns:a16="http://schemas.microsoft.com/office/drawing/2014/main" id="{35C9229D-E1BE-38B0-37C1-FB484A909EB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lum bright="20000" contrast="40000"/>
                        </a:blip>
                        <a:stretch>
                          <a:fillRect/>
                        </a:stretch>
                      </p:blipFill>
                      <p:spPr>
                        <a:xfrm rot="169116" flipH="1">
                          <a:off x="9577362" y="3253580"/>
                          <a:ext cx="1417268" cy="141726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2" name="Picture 41">
                          <a:extLst>
                            <a:ext uri="{FF2B5EF4-FFF2-40B4-BE49-F238E27FC236}">
                              <a16:creationId xmlns:a16="http://schemas.microsoft.com/office/drawing/2014/main" id="{16CDF49A-B6CA-3D49-38CD-7F7D1C9A2E0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lum bright="20000" contrast="40000"/>
                        </a:blip>
                        <a:stretch>
                          <a:fillRect/>
                        </a:stretch>
                      </p:blipFill>
                      <p:spPr>
                        <a:xfrm rot="169116" flipH="1">
                          <a:off x="9109096" y="2911122"/>
                          <a:ext cx="1417268" cy="1417268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30" name="Picture 29">
                        <a:extLst>
                          <a:ext uri="{FF2B5EF4-FFF2-40B4-BE49-F238E27FC236}">
                            <a16:creationId xmlns:a16="http://schemas.microsoft.com/office/drawing/2014/main" id="{16BC2E2F-2FAF-E295-9EC7-21920A5E689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lum bright="40000" contrast="40000"/>
                      </a:blip>
                      <a:stretch>
                        <a:fillRect/>
                      </a:stretch>
                    </p:blipFill>
                    <p:spPr>
                      <a:xfrm>
                        <a:off x="1207470" y="3089161"/>
                        <a:ext cx="1198496" cy="119849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1" name="Picture 30">
                        <a:extLst>
                          <a:ext uri="{FF2B5EF4-FFF2-40B4-BE49-F238E27FC236}">
                            <a16:creationId xmlns:a16="http://schemas.microsoft.com/office/drawing/2014/main" id="{01EF828A-2654-729F-7620-47FBBDB2128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lum bright="40000" contrast="40000"/>
                      </a:blip>
                      <a:stretch>
                        <a:fillRect/>
                      </a:stretch>
                    </p:blipFill>
                    <p:spPr>
                      <a:xfrm rot="288013">
                        <a:off x="5717192" y="3043537"/>
                        <a:ext cx="1198496" cy="1198496"/>
                      </a:xfrm>
                      <a:prstGeom prst="rect">
                        <a:avLst/>
                      </a:prstGeom>
                      <a:noFill/>
                    </p:spPr>
                  </p:pic>
                  <p:pic>
                    <p:nvPicPr>
                      <p:cNvPr id="32" name="Picture 31">
                        <a:extLst>
                          <a:ext uri="{FF2B5EF4-FFF2-40B4-BE49-F238E27FC236}">
                            <a16:creationId xmlns:a16="http://schemas.microsoft.com/office/drawing/2014/main" id="{9C693011-5424-2B8B-3AF4-1DF90719EAB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lum bright="40000" contrast="40000"/>
                      </a:blip>
                      <a:stretch>
                        <a:fillRect/>
                      </a:stretch>
                    </p:blipFill>
                    <p:spPr>
                      <a:xfrm>
                        <a:off x="4765619" y="3058970"/>
                        <a:ext cx="1198496" cy="1198496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F29D230D-4626-CAFE-68C9-943A84BF4B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05986" y="1310931"/>
                      <a:ext cx="2183009" cy="35416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300" b="1" dirty="0"/>
                        <a:t>E-Scooter Company</a:t>
                      </a:r>
                    </a:p>
                  </p:txBody>
                </p:sp>
              </p:grpSp>
              <p:pic>
                <p:nvPicPr>
                  <p:cNvPr id="23" name="Graphic 22" descr="Building with solid fill">
                    <a:extLst>
                      <a:ext uri="{FF2B5EF4-FFF2-40B4-BE49-F238E27FC236}">
                        <a16:creationId xmlns:a16="http://schemas.microsoft.com/office/drawing/2014/main" id="{35339C85-98A1-ACDF-AEE6-ACF6B1C0D7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94559" y="1743473"/>
                    <a:ext cx="2096343" cy="2096343"/>
                  </a:xfrm>
                  <a:prstGeom prst="rect">
                    <a:avLst/>
                  </a:prstGeom>
                </p:spPr>
              </p:pic>
              <p:sp>
                <p:nvSpPr>
                  <p:cNvPr id="24" name="Rounded Rectangle 23">
                    <a:extLst>
                      <a:ext uri="{FF2B5EF4-FFF2-40B4-BE49-F238E27FC236}">
                        <a16:creationId xmlns:a16="http://schemas.microsoft.com/office/drawing/2014/main" id="{354480EF-2F57-8518-0B53-A01E3B04EABB}"/>
                      </a:ext>
                    </a:extLst>
                  </p:cNvPr>
                  <p:cNvSpPr/>
                  <p:nvPr/>
                </p:nvSpPr>
                <p:spPr>
                  <a:xfrm>
                    <a:off x="3494559" y="1310932"/>
                    <a:ext cx="2031331" cy="338554"/>
                  </a:xfrm>
                  <a:prstGeom prst="round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Trapezoid 24">
                    <a:extLst>
                      <a:ext uri="{FF2B5EF4-FFF2-40B4-BE49-F238E27FC236}">
                        <a16:creationId xmlns:a16="http://schemas.microsoft.com/office/drawing/2014/main" id="{43914F1A-C696-FAC5-B14F-258E5CCAB410}"/>
                      </a:ext>
                    </a:extLst>
                  </p:cNvPr>
                  <p:cNvSpPr/>
                  <p:nvPr/>
                </p:nvSpPr>
                <p:spPr>
                  <a:xfrm>
                    <a:off x="4475690" y="1649486"/>
                    <a:ext cx="107314" cy="232477"/>
                  </a:xfrm>
                  <a:prstGeom prst="trapezoid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0A68881-DD2B-EBFB-9F15-01FCCF38880F}"/>
                    </a:ext>
                  </a:extLst>
                </p:cNvPr>
                <p:cNvSpPr/>
                <p:nvPr/>
              </p:nvSpPr>
              <p:spPr>
                <a:xfrm>
                  <a:off x="1205104" y="4179314"/>
                  <a:ext cx="215309" cy="215309"/>
                </a:xfrm>
                <a:prstGeom prst="ellipse">
                  <a:avLst/>
                </a:prstGeom>
                <a:solidFill>
                  <a:srgbClr val="49A5B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442EBD-EAD5-7EFC-A1EC-C2208427B142}"/>
                    </a:ext>
                  </a:extLst>
                </p:cNvPr>
                <p:cNvSpPr txBox="1"/>
                <p:nvPr/>
              </p:nvSpPr>
              <p:spPr>
                <a:xfrm>
                  <a:off x="1312759" y="4720589"/>
                  <a:ext cx="3541931" cy="8388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00" b="1" dirty="0">
                      <a:latin typeface="Arial Nova Cond" panose="020B0506020202020204" pitchFamily="34" charset="0"/>
                    </a:rPr>
                    <a:t>More users, less e-scooters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300" dirty="0">
                      <a:latin typeface="Arial Nova Cond" panose="020B0506020202020204" pitchFamily="34" charset="0"/>
                    </a:rPr>
                    <a:t>Missed Revenue Opportunities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300" dirty="0">
                      <a:latin typeface="Arial Nova Cond" panose="020B0506020202020204" pitchFamily="34" charset="0"/>
                    </a:rPr>
                    <a:t>Loss of Potential customer base</a:t>
                  </a:r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B72D3118-033A-0AB8-470D-545DE89A7E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12758" y="4394622"/>
                  <a:ext cx="0" cy="608302"/>
                </a:xfrm>
                <a:prstGeom prst="line">
                  <a:avLst/>
                </a:prstGeom>
                <a:ln w="19050" cap="flat" cmpd="sng" algn="ctr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39900F4E-9497-2AF3-F134-638D4E01FA65}"/>
                    </a:ext>
                  </a:extLst>
                </p:cNvPr>
                <p:cNvSpPr/>
                <p:nvPr/>
              </p:nvSpPr>
              <p:spPr>
                <a:xfrm>
                  <a:off x="5418236" y="4166011"/>
                  <a:ext cx="215309" cy="215309"/>
                </a:xfrm>
                <a:prstGeom prst="ellipse">
                  <a:avLst/>
                </a:prstGeom>
                <a:solidFill>
                  <a:srgbClr val="49A5B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C4C67A4-FB47-DD7C-F5A4-18AB96EAD388}"/>
                    </a:ext>
                  </a:extLst>
                </p:cNvPr>
                <p:cNvSpPr txBox="1"/>
                <p:nvPr/>
              </p:nvSpPr>
              <p:spPr>
                <a:xfrm>
                  <a:off x="5554558" y="4701337"/>
                  <a:ext cx="1426522" cy="354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00" b="1" dirty="0">
                      <a:latin typeface="Arial Nova Cond" panose="020B0506020202020204" pitchFamily="34" charset="0"/>
                    </a:rPr>
                    <a:t>Demand met</a:t>
                  </a:r>
                </a:p>
              </p:txBody>
            </p: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7D9F5402-2B77-6CDC-A786-76401F60B0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25889" y="4381320"/>
                  <a:ext cx="0" cy="390252"/>
                </a:xfrm>
                <a:prstGeom prst="line">
                  <a:avLst/>
                </a:prstGeom>
                <a:ln w="19050" cap="flat" cmpd="sng" algn="ctr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8DFBE156-9C4C-EA6E-4674-AD9E295FFB99}"/>
                    </a:ext>
                  </a:extLst>
                </p:cNvPr>
                <p:cNvSpPr/>
                <p:nvPr/>
              </p:nvSpPr>
              <p:spPr>
                <a:xfrm>
                  <a:off x="9218816" y="4193480"/>
                  <a:ext cx="215309" cy="215309"/>
                </a:xfrm>
                <a:prstGeom prst="ellipse">
                  <a:avLst/>
                </a:prstGeom>
                <a:solidFill>
                  <a:srgbClr val="49A5B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E50550F-04B4-DA14-5E7C-A0200EEE7788}"/>
                    </a:ext>
                  </a:extLst>
                </p:cNvPr>
                <p:cNvSpPr txBox="1"/>
                <p:nvPr/>
              </p:nvSpPr>
              <p:spPr>
                <a:xfrm>
                  <a:off x="9288519" y="4703305"/>
                  <a:ext cx="2979164" cy="8388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00" b="1" dirty="0">
                      <a:latin typeface="Arial Nova Cond" panose="020B0506020202020204" pitchFamily="34" charset="0"/>
                    </a:rPr>
                    <a:t>More e-scooters, less users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300" dirty="0">
                      <a:latin typeface="Arial Nova Cond" panose="020B0506020202020204" pitchFamily="34" charset="0"/>
                    </a:rPr>
                    <a:t>Revenue loss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300" dirty="0">
                      <a:latin typeface="Arial Nova Cond" panose="020B0506020202020204" pitchFamily="34" charset="0"/>
                    </a:rPr>
                    <a:t>Increased Operational Cost</a:t>
                  </a:r>
                </a:p>
              </p:txBody>
            </p: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8D6C82AB-12F1-D742-60AE-934FF55923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20373" y="4408788"/>
                  <a:ext cx="0" cy="469632"/>
                </a:xfrm>
                <a:prstGeom prst="line">
                  <a:avLst/>
                </a:prstGeom>
                <a:ln w="19050" cap="flat" cmpd="sng" algn="ctr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pic>
              <p:nvPicPr>
                <p:cNvPr id="19" name="Graphic 18" descr="Cloud outline">
                  <a:extLst>
                    <a:ext uri="{FF2B5EF4-FFF2-40B4-BE49-F238E27FC236}">
                      <a16:creationId xmlns:a16="http://schemas.microsoft.com/office/drawing/2014/main" id="{DD162323-7620-4F16-12BA-F2DC183E16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7191" y="616892"/>
                  <a:ext cx="1474878" cy="914400"/>
                </a:xfrm>
                <a:prstGeom prst="rect">
                  <a:avLst/>
                </a:prstGeom>
              </p:spPr>
            </p:pic>
            <p:pic>
              <p:nvPicPr>
                <p:cNvPr id="20" name="Graphic 19" descr="Cloud outline">
                  <a:extLst>
                    <a:ext uri="{FF2B5EF4-FFF2-40B4-BE49-F238E27FC236}">
                      <a16:creationId xmlns:a16="http://schemas.microsoft.com/office/drawing/2014/main" id="{9D500519-E671-87CE-FB22-0259B005F0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87374" y="735086"/>
                  <a:ext cx="934033" cy="914400"/>
                </a:xfrm>
                <a:prstGeom prst="rect">
                  <a:avLst/>
                </a:prstGeom>
              </p:spPr>
            </p:pic>
            <p:pic>
              <p:nvPicPr>
                <p:cNvPr id="21" name="Graphic 20" descr="Cloud outline">
                  <a:extLst>
                    <a:ext uri="{FF2B5EF4-FFF2-40B4-BE49-F238E27FC236}">
                      <a16:creationId xmlns:a16="http://schemas.microsoft.com/office/drawing/2014/main" id="{D98B1C93-4E82-CD02-C90B-29DD9FAD12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48557" y="904572"/>
                  <a:ext cx="934033" cy="79523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288E19E-B521-150D-4F38-56212C441119}"/>
              </a:ext>
            </a:extLst>
          </p:cNvPr>
          <p:cNvSpPr txBox="1"/>
          <p:nvPr/>
        </p:nvSpPr>
        <p:spPr>
          <a:xfrm>
            <a:off x="1821520" y="155280"/>
            <a:ext cx="8445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Accurate demand forecasts lead to significant savings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880BD3-0BDC-07C8-8F27-2C44C9623830}"/>
              </a:ext>
            </a:extLst>
          </p:cNvPr>
          <p:cNvSpPr txBox="1"/>
          <p:nvPr/>
        </p:nvSpPr>
        <p:spPr>
          <a:xfrm>
            <a:off x="1233054" y="870182"/>
            <a:ext cx="972589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E-scooter providers have an opportunity to appropriately respond to customer needs using robust demand forecasting insights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6A2E3E-23E1-1835-FADF-7EA55161CCA4}"/>
              </a:ext>
            </a:extLst>
          </p:cNvPr>
          <p:cNvSpPr txBox="1"/>
          <p:nvPr/>
        </p:nvSpPr>
        <p:spPr>
          <a:xfrm>
            <a:off x="596511" y="6122906"/>
            <a:ext cx="11014342" cy="492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300" i="1" dirty="0">
                <a:latin typeface="Arial Nova Cond" panose="020B0506020202020204" pitchFamily="34" charset="0"/>
              </a:rPr>
              <a:t>“E-scooter companies won’t be competing on price alone: they will be fighting over turf and e-scooter availability. To win over a city, they will need to make more e-scooters available in a wider radius than competitors and account for customer demand.” – Boston Consulting Group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EB36D4-CC69-36BB-9473-9554E8EB0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6920" y="6428705"/>
            <a:ext cx="491000" cy="365125"/>
          </a:xfrm>
        </p:spPr>
        <p:txBody>
          <a:bodyPr/>
          <a:lstStyle/>
          <a:p>
            <a:fld id="{E665FA1D-98EC-3D41-BFDE-D5086153DD63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2EDB77-468D-19F7-C29D-DC1406B72AE2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40000" contrast="40000"/>
          </a:blip>
          <a:stretch>
            <a:fillRect/>
          </a:stretch>
        </p:blipFill>
        <p:spPr>
          <a:xfrm>
            <a:off x="7858173" y="3709019"/>
            <a:ext cx="989441" cy="9894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0834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EBD0B6C-2919-89F7-8A24-54CA1521E081}"/>
              </a:ext>
            </a:extLst>
          </p:cNvPr>
          <p:cNvGrpSpPr/>
          <p:nvPr/>
        </p:nvGrpSpPr>
        <p:grpSpPr>
          <a:xfrm>
            <a:off x="189495" y="1756108"/>
            <a:ext cx="11933953" cy="3149800"/>
            <a:chOff x="189495" y="1423598"/>
            <a:chExt cx="11933953" cy="314980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8F8A089-701E-4FBD-4E2B-E64ED2D727DA}"/>
                </a:ext>
              </a:extLst>
            </p:cNvPr>
            <p:cNvSpPr txBox="1"/>
            <p:nvPr/>
          </p:nvSpPr>
          <p:spPr>
            <a:xfrm>
              <a:off x="189495" y="2461550"/>
              <a:ext cx="1288473" cy="2015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0" dirty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1</a:t>
              </a: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EFDF214-E37C-3712-E9EE-00D6D6AFA972}"/>
                </a:ext>
              </a:extLst>
            </p:cNvPr>
            <p:cNvSpPr/>
            <p:nvPr/>
          </p:nvSpPr>
          <p:spPr>
            <a:xfrm>
              <a:off x="330383" y="1435395"/>
              <a:ext cx="1297173" cy="3136605"/>
            </a:xfrm>
            <a:custGeom>
              <a:avLst/>
              <a:gdLst>
                <a:gd name="connsiteX0" fmla="*/ 1217428 w 1297173"/>
                <a:gd name="connsiteY0" fmla="*/ 0 h 3136605"/>
                <a:gd name="connsiteX1" fmla="*/ 0 w 1297173"/>
                <a:gd name="connsiteY1" fmla="*/ 3136605 h 3136605"/>
                <a:gd name="connsiteX2" fmla="*/ 1297173 w 1297173"/>
                <a:gd name="connsiteY2" fmla="*/ 3125972 h 3136605"/>
                <a:gd name="connsiteX3" fmla="*/ 1217428 w 1297173"/>
                <a:gd name="connsiteY3" fmla="*/ 0 h 313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173" h="3136605">
                  <a:moveTo>
                    <a:pt x="1217428" y="0"/>
                  </a:moveTo>
                  <a:lnTo>
                    <a:pt x="0" y="3136605"/>
                  </a:lnTo>
                  <a:lnTo>
                    <a:pt x="1297173" y="3125972"/>
                  </a:lnTo>
                  <a:lnTo>
                    <a:pt x="12174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2958B94-0C11-56B0-F35B-B5CDFC501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542" y="1437350"/>
              <a:ext cx="1146978" cy="2971924"/>
            </a:xfrm>
            <a:prstGeom prst="line">
              <a:avLst/>
            </a:prstGeom>
            <a:ln>
              <a:solidFill>
                <a:srgbClr val="E2E6E9"/>
              </a:solidFill>
            </a:ln>
            <a:effectLst>
              <a:outerShdw blurRad="80919" dist="3575" dir="13500000" sx="101571" sy="101571" algn="br" rotWithShape="0">
                <a:prstClr val="black">
                  <a:alpha val="44479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10859E4-55A5-A160-80C4-E21937810DBE}"/>
                </a:ext>
              </a:extLst>
            </p:cNvPr>
            <p:cNvGrpSpPr/>
            <p:nvPr/>
          </p:nvGrpSpPr>
          <p:grpSpPr>
            <a:xfrm>
              <a:off x="818977" y="1655064"/>
              <a:ext cx="1883808" cy="1005586"/>
              <a:chOff x="2668268" y="1655064"/>
              <a:chExt cx="1883808" cy="1005586"/>
            </a:xfrm>
            <a:solidFill>
              <a:srgbClr val="CCE488"/>
            </a:solidFill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1B6AC39-8BE0-9296-9D0F-ED9B8E23DF45}"/>
                  </a:ext>
                </a:extLst>
              </p:cNvPr>
              <p:cNvSpPr/>
              <p:nvPr/>
            </p:nvSpPr>
            <p:spPr>
              <a:xfrm>
                <a:off x="2670175" y="1774825"/>
                <a:ext cx="593725" cy="885825"/>
              </a:xfrm>
              <a:custGeom>
                <a:avLst/>
                <a:gdLst>
                  <a:gd name="connsiteX0" fmla="*/ 0 w 593725"/>
                  <a:gd name="connsiteY0" fmla="*/ 717550 h 885825"/>
                  <a:gd name="connsiteX1" fmla="*/ 250825 w 593725"/>
                  <a:gd name="connsiteY1" fmla="*/ 885825 h 885825"/>
                  <a:gd name="connsiteX2" fmla="*/ 593725 w 593725"/>
                  <a:gd name="connsiteY2" fmla="*/ 0 h 885825"/>
                  <a:gd name="connsiteX3" fmla="*/ 0 w 593725"/>
                  <a:gd name="connsiteY3" fmla="*/ 717550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3725" h="885825">
                    <a:moveTo>
                      <a:pt x="0" y="717550"/>
                    </a:moveTo>
                    <a:lnTo>
                      <a:pt x="250825" y="885825"/>
                    </a:lnTo>
                    <a:lnTo>
                      <a:pt x="593725" y="0"/>
                    </a:lnTo>
                    <a:lnTo>
                      <a:pt x="0" y="71755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2E073A0-2CE3-083C-8F12-C5A6F1D80989}"/>
                  </a:ext>
                </a:extLst>
              </p:cNvPr>
              <p:cNvGrpSpPr/>
              <p:nvPr/>
            </p:nvGrpSpPr>
            <p:grpSpPr>
              <a:xfrm>
                <a:off x="2668268" y="1655064"/>
                <a:ext cx="1883808" cy="841248"/>
                <a:chOff x="2668268" y="1655064"/>
                <a:chExt cx="1883808" cy="841248"/>
              </a:xfrm>
              <a:grpFill/>
            </p:grpSpPr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D4BE730A-7E49-7C8E-BF09-9427AE5EB194}"/>
                    </a:ext>
                  </a:extLst>
                </p:cNvPr>
                <p:cNvSpPr/>
                <p:nvPr/>
              </p:nvSpPr>
              <p:spPr>
                <a:xfrm>
                  <a:off x="2670048" y="1655064"/>
                  <a:ext cx="1882028" cy="84124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EB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F8EB97C-7D82-BEBB-6AD1-AC23AE96E4C3}"/>
                    </a:ext>
                  </a:extLst>
                </p:cNvPr>
                <p:cNvSpPr/>
                <p:nvPr/>
              </p:nvSpPr>
              <p:spPr>
                <a:xfrm>
                  <a:off x="2668268" y="1658532"/>
                  <a:ext cx="877824" cy="837780"/>
                </a:xfrm>
                <a:prstGeom prst="rect">
                  <a:avLst/>
                </a:prstGeom>
                <a:solidFill>
                  <a:srgbClr val="D8EB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B1A2655-2271-6DFF-CA36-646D09A8EC16}"/>
                </a:ext>
              </a:extLst>
            </p:cNvPr>
            <p:cNvSpPr txBox="1"/>
            <p:nvPr/>
          </p:nvSpPr>
          <p:spPr>
            <a:xfrm>
              <a:off x="819211" y="3437389"/>
              <a:ext cx="178901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Data processing  and Exploratory Data Analysis to derive basic insights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0B729B-0214-1390-A7EE-1C6317EE25C1}"/>
                </a:ext>
              </a:extLst>
            </p:cNvPr>
            <p:cNvSpPr txBox="1"/>
            <p:nvPr/>
          </p:nvSpPr>
          <p:spPr>
            <a:xfrm>
              <a:off x="2900540" y="2454559"/>
              <a:ext cx="1288473" cy="2015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0" dirty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2</a:t>
              </a: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1CD4E59-41AF-ADF6-C7D6-F0ABFB6F492A}"/>
                </a:ext>
              </a:extLst>
            </p:cNvPr>
            <p:cNvSpPr/>
            <p:nvPr/>
          </p:nvSpPr>
          <p:spPr>
            <a:xfrm>
              <a:off x="3276320" y="1436793"/>
              <a:ext cx="1297173" cy="3136605"/>
            </a:xfrm>
            <a:custGeom>
              <a:avLst/>
              <a:gdLst>
                <a:gd name="connsiteX0" fmla="*/ 1217428 w 1297173"/>
                <a:gd name="connsiteY0" fmla="*/ 0 h 3136605"/>
                <a:gd name="connsiteX1" fmla="*/ 0 w 1297173"/>
                <a:gd name="connsiteY1" fmla="*/ 3136605 h 3136605"/>
                <a:gd name="connsiteX2" fmla="*/ 1297173 w 1297173"/>
                <a:gd name="connsiteY2" fmla="*/ 3125972 h 3136605"/>
                <a:gd name="connsiteX3" fmla="*/ 1217428 w 1297173"/>
                <a:gd name="connsiteY3" fmla="*/ 0 h 313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173" h="3136605">
                  <a:moveTo>
                    <a:pt x="1217428" y="0"/>
                  </a:moveTo>
                  <a:lnTo>
                    <a:pt x="0" y="3136605"/>
                  </a:lnTo>
                  <a:lnTo>
                    <a:pt x="1297173" y="3125972"/>
                  </a:lnTo>
                  <a:lnTo>
                    <a:pt x="12174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35C2E37-8C96-4B11-0CC6-A72200875F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9479" y="1438748"/>
              <a:ext cx="1146978" cy="2971924"/>
            </a:xfrm>
            <a:prstGeom prst="line">
              <a:avLst/>
            </a:prstGeom>
            <a:ln>
              <a:solidFill>
                <a:srgbClr val="E2E6E9"/>
              </a:solidFill>
            </a:ln>
            <a:effectLst>
              <a:outerShdw blurRad="80919" dist="3575" dir="13500000" sx="101571" sy="101571" algn="br" rotWithShape="0">
                <a:prstClr val="black">
                  <a:alpha val="44479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CCB62F2-921E-01EF-2085-1FC17D59FFAB}"/>
                </a:ext>
              </a:extLst>
            </p:cNvPr>
            <p:cNvGrpSpPr/>
            <p:nvPr/>
          </p:nvGrpSpPr>
          <p:grpSpPr>
            <a:xfrm>
              <a:off x="3764914" y="1656462"/>
              <a:ext cx="1883808" cy="1005586"/>
              <a:chOff x="2668268" y="1655064"/>
              <a:chExt cx="1883808" cy="1005586"/>
            </a:xfrm>
            <a:solidFill>
              <a:srgbClr val="C4DE7A"/>
            </a:solidFill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F1689E1C-0D80-C973-338D-613C64CEE308}"/>
                  </a:ext>
                </a:extLst>
              </p:cNvPr>
              <p:cNvSpPr/>
              <p:nvPr/>
            </p:nvSpPr>
            <p:spPr>
              <a:xfrm>
                <a:off x="2670175" y="1774825"/>
                <a:ext cx="593725" cy="885825"/>
              </a:xfrm>
              <a:custGeom>
                <a:avLst/>
                <a:gdLst>
                  <a:gd name="connsiteX0" fmla="*/ 0 w 593725"/>
                  <a:gd name="connsiteY0" fmla="*/ 717550 h 885825"/>
                  <a:gd name="connsiteX1" fmla="*/ 250825 w 593725"/>
                  <a:gd name="connsiteY1" fmla="*/ 885825 h 885825"/>
                  <a:gd name="connsiteX2" fmla="*/ 593725 w 593725"/>
                  <a:gd name="connsiteY2" fmla="*/ 0 h 885825"/>
                  <a:gd name="connsiteX3" fmla="*/ 0 w 593725"/>
                  <a:gd name="connsiteY3" fmla="*/ 717550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3725" h="885825">
                    <a:moveTo>
                      <a:pt x="0" y="717550"/>
                    </a:moveTo>
                    <a:lnTo>
                      <a:pt x="250825" y="885825"/>
                    </a:lnTo>
                    <a:lnTo>
                      <a:pt x="593725" y="0"/>
                    </a:lnTo>
                    <a:lnTo>
                      <a:pt x="0" y="71755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F0DFAC6-019D-779E-4012-C0A966353707}"/>
                  </a:ext>
                </a:extLst>
              </p:cNvPr>
              <p:cNvGrpSpPr/>
              <p:nvPr/>
            </p:nvGrpSpPr>
            <p:grpSpPr>
              <a:xfrm>
                <a:off x="2668268" y="1655064"/>
                <a:ext cx="1883808" cy="841248"/>
                <a:chOff x="2668268" y="1655064"/>
                <a:chExt cx="1883808" cy="841248"/>
              </a:xfrm>
              <a:grpFill/>
            </p:grpSpPr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08A63C05-7A77-9B84-6FE9-E31E7C6E452E}"/>
                    </a:ext>
                  </a:extLst>
                </p:cNvPr>
                <p:cNvSpPr/>
                <p:nvPr/>
              </p:nvSpPr>
              <p:spPr>
                <a:xfrm>
                  <a:off x="2670048" y="1655064"/>
                  <a:ext cx="1882028" cy="84124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0D7D8176-3B74-5ECA-152E-1932CD3E7CD6}"/>
                    </a:ext>
                  </a:extLst>
                </p:cNvPr>
                <p:cNvSpPr/>
                <p:nvPr/>
              </p:nvSpPr>
              <p:spPr>
                <a:xfrm>
                  <a:off x="2668268" y="1658532"/>
                  <a:ext cx="877824" cy="83778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7C7BE-CCA2-0BFE-10D8-97AFDC5AE993}"/>
                </a:ext>
              </a:extLst>
            </p:cNvPr>
            <p:cNvSpPr txBox="1"/>
            <p:nvPr/>
          </p:nvSpPr>
          <p:spPr>
            <a:xfrm>
              <a:off x="3781926" y="3438787"/>
              <a:ext cx="193754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Develop appropriate algorithms for predicting the number of trips and test them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0B1350-9776-86CE-961C-4DC5937436DD}"/>
                </a:ext>
              </a:extLst>
            </p:cNvPr>
            <p:cNvSpPr txBox="1"/>
            <p:nvPr/>
          </p:nvSpPr>
          <p:spPr>
            <a:xfrm>
              <a:off x="5938037" y="2431577"/>
              <a:ext cx="1288473" cy="2015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0" dirty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3</a:t>
              </a: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0C9AF24-4882-CE3E-C957-EB2697FE8936}"/>
                </a:ext>
              </a:extLst>
            </p:cNvPr>
            <p:cNvSpPr/>
            <p:nvPr/>
          </p:nvSpPr>
          <p:spPr>
            <a:xfrm>
              <a:off x="6288650" y="1430589"/>
              <a:ext cx="1297173" cy="3136605"/>
            </a:xfrm>
            <a:custGeom>
              <a:avLst/>
              <a:gdLst>
                <a:gd name="connsiteX0" fmla="*/ 1217428 w 1297173"/>
                <a:gd name="connsiteY0" fmla="*/ 0 h 3136605"/>
                <a:gd name="connsiteX1" fmla="*/ 0 w 1297173"/>
                <a:gd name="connsiteY1" fmla="*/ 3136605 h 3136605"/>
                <a:gd name="connsiteX2" fmla="*/ 1297173 w 1297173"/>
                <a:gd name="connsiteY2" fmla="*/ 3125972 h 3136605"/>
                <a:gd name="connsiteX3" fmla="*/ 1217428 w 1297173"/>
                <a:gd name="connsiteY3" fmla="*/ 0 h 313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173" h="3136605">
                  <a:moveTo>
                    <a:pt x="1217428" y="0"/>
                  </a:moveTo>
                  <a:lnTo>
                    <a:pt x="0" y="3136605"/>
                  </a:lnTo>
                  <a:lnTo>
                    <a:pt x="1297173" y="3125972"/>
                  </a:lnTo>
                  <a:lnTo>
                    <a:pt x="12174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CF961D0-17DE-1F3C-262E-E20580768F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1809" y="1432544"/>
              <a:ext cx="1146978" cy="2971924"/>
            </a:xfrm>
            <a:prstGeom prst="line">
              <a:avLst/>
            </a:prstGeom>
            <a:ln>
              <a:solidFill>
                <a:srgbClr val="E2E6E9"/>
              </a:solidFill>
            </a:ln>
            <a:effectLst>
              <a:outerShdw blurRad="80919" dist="3575" dir="13500000" sx="101571" sy="101571" algn="br" rotWithShape="0">
                <a:prstClr val="black">
                  <a:alpha val="44479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D817DAD-F59E-1AEB-F40B-EA290D7FD23E}"/>
                </a:ext>
              </a:extLst>
            </p:cNvPr>
            <p:cNvGrpSpPr/>
            <p:nvPr/>
          </p:nvGrpSpPr>
          <p:grpSpPr>
            <a:xfrm>
              <a:off x="6777244" y="1650258"/>
              <a:ext cx="1883808" cy="1005586"/>
              <a:chOff x="2668268" y="1655064"/>
              <a:chExt cx="1883808" cy="1005586"/>
            </a:xfrm>
            <a:solidFill>
              <a:srgbClr val="05516F"/>
            </a:solidFill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741FD40-BCF4-C5D9-BF73-AD97A7704010}"/>
                  </a:ext>
                </a:extLst>
              </p:cNvPr>
              <p:cNvSpPr/>
              <p:nvPr/>
            </p:nvSpPr>
            <p:spPr>
              <a:xfrm>
                <a:off x="2670175" y="1774825"/>
                <a:ext cx="593725" cy="885825"/>
              </a:xfrm>
              <a:custGeom>
                <a:avLst/>
                <a:gdLst>
                  <a:gd name="connsiteX0" fmla="*/ 0 w 593725"/>
                  <a:gd name="connsiteY0" fmla="*/ 717550 h 885825"/>
                  <a:gd name="connsiteX1" fmla="*/ 250825 w 593725"/>
                  <a:gd name="connsiteY1" fmla="*/ 885825 h 885825"/>
                  <a:gd name="connsiteX2" fmla="*/ 593725 w 593725"/>
                  <a:gd name="connsiteY2" fmla="*/ 0 h 885825"/>
                  <a:gd name="connsiteX3" fmla="*/ 0 w 593725"/>
                  <a:gd name="connsiteY3" fmla="*/ 717550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3725" h="885825">
                    <a:moveTo>
                      <a:pt x="0" y="717550"/>
                    </a:moveTo>
                    <a:lnTo>
                      <a:pt x="250825" y="885825"/>
                    </a:lnTo>
                    <a:lnTo>
                      <a:pt x="593725" y="0"/>
                    </a:lnTo>
                    <a:lnTo>
                      <a:pt x="0" y="7175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DA745CDD-E0B4-4C6C-517A-C2644020BC51}"/>
                  </a:ext>
                </a:extLst>
              </p:cNvPr>
              <p:cNvGrpSpPr/>
              <p:nvPr/>
            </p:nvGrpSpPr>
            <p:grpSpPr>
              <a:xfrm>
                <a:off x="2668268" y="1655064"/>
                <a:ext cx="1883808" cy="841248"/>
                <a:chOff x="2668268" y="1655064"/>
                <a:chExt cx="1883808" cy="841248"/>
              </a:xfrm>
              <a:grpFill/>
            </p:grpSpPr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0A060D2D-6B67-1B91-1E74-A6084B40F583}"/>
                    </a:ext>
                  </a:extLst>
                </p:cNvPr>
                <p:cNvSpPr/>
                <p:nvPr/>
              </p:nvSpPr>
              <p:spPr>
                <a:xfrm>
                  <a:off x="2670048" y="1655064"/>
                  <a:ext cx="1882028" cy="84124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74B4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236528E7-2BAB-C72A-404B-4D51FB50F092}"/>
                    </a:ext>
                  </a:extLst>
                </p:cNvPr>
                <p:cNvSpPr/>
                <p:nvPr/>
              </p:nvSpPr>
              <p:spPr>
                <a:xfrm>
                  <a:off x="2668268" y="1658532"/>
                  <a:ext cx="877824" cy="837780"/>
                </a:xfrm>
                <a:prstGeom prst="rect">
                  <a:avLst/>
                </a:prstGeom>
                <a:solidFill>
                  <a:srgbClr val="74B4D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36A3B42-5095-69AA-A467-42A8A99B8739}"/>
                </a:ext>
              </a:extLst>
            </p:cNvPr>
            <p:cNvSpPr txBox="1"/>
            <p:nvPr/>
          </p:nvSpPr>
          <p:spPr>
            <a:xfrm>
              <a:off x="6785867" y="3440972"/>
              <a:ext cx="219765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Evaluate each of their performance using metric RMSE and select the model with lower RMSE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C556AD4-79E4-F059-5DC1-FE574078D664}"/>
                </a:ext>
              </a:extLst>
            </p:cNvPr>
            <p:cNvSpPr txBox="1"/>
            <p:nvPr/>
          </p:nvSpPr>
          <p:spPr>
            <a:xfrm>
              <a:off x="9001420" y="2466531"/>
              <a:ext cx="1288473" cy="2015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500" dirty="0">
                  <a:solidFill>
                    <a:schemeClr val="bg1">
                      <a:lumMod val="85000"/>
                    </a:schemeClr>
                  </a:solidFill>
                  <a:latin typeface="Impact" panose="020B0806030902050204" pitchFamily="34" charset="0"/>
                </a:rPr>
                <a:t>4</a:t>
              </a: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9A227EA-9534-3DAA-8F3F-535D1AF4AA62}"/>
                </a:ext>
              </a:extLst>
            </p:cNvPr>
            <p:cNvSpPr/>
            <p:nvPr/>
          </p:nvSpPr>
          <p:spPr>
            <a:xfrm>
              <a:off x="9393978" y="1423598"/>
              <a:ext cx="1297173" cy="3136605"/>
            </a:xfrm>
            <a:custGeom>
              <a:avLst/>
              <a:gdLst>
                <a:gd name="connsiteX0" fmla="*/ 1217428 w 1297173"/>
                <a:gd name="connsiteY0" fmla="*/ 0 h 3136605"/>
                <a:gd name="connsiteX1" fmla="*/ 0 w 1297173"/>
                <a:gd name="connsiteY1" fmla="*/ 3136605 h 3136605"/>
                <a:gd name="connsiteX2" fmla="*/ 1297173 w 1297173"/>
                <a:gd name="connsiteY2" fmla="*/ 3125972 h 3136605"/>
                <a:gd name="connsiteX3" fmla="*/ 1217428 w 1297173"/>
                <a:gd name="connsiteY3" fmla="*/ 0 h 313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173" h="3136605">
                  <a:moveTo>
                    <a:pt x="1217428" y="0"/>
                  </a:moveTo>
                  <a:lnTo>
                    <a:pt x="0" y="3136605"/>
                  </a:lnTo>
                  <a:lnTo>
                    <a:pt x="1297173" y="3125972"/>
                  </a:lnTo>
                  <a:lnTo>
                    <a:pt x="12174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AE838FB-3E19-4D98-7DD1-94CDDB4F1D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57137" y="1425553"/>
              <a:ext cx="1146978" cy="2971924"/>
            </a:xfrm>
            <a:prstGeom prst="line">
              <a:avLst/>
            </a:prstGeom>
            <a:ln>
              <a:solidFill>
                <a:srgbClr val="E2E6E9"/>
              </a:solidFill>
            </a:ln>
            <a:effectLst>
              <a:outerShdw blurRad="80919" dist="3575" dir="13500000" sx="101571" sy="101571" algn="br" rotWithShape="0">
                <a:prstClr val="black">
                  <a:alpha val="44479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5FE3984-E5E8-61D5-53B2-8294C5D2428B}"/>
                </a:ext>
              </a:extLst>
            </p:cNvPr>
            <p:cNvGrpSpPr/>
            <p:nvPr/>
          </p:nvGrpSpPr>
          <p:grpSpPr>
            <a:xfrm>
              <a:off x="9882572" y="1660045"/>
              <a:ext cx="1883808" cy="1005586"/>
              <a:chOff x="2668268" y="1655064"/>
              <a:chExt cx="1883808" cy="1005586"/>
            </a:xfrm>
            <a:solidFill>
              <a:srgbClr val="49A5B8"/>
            </a:solidFill>
          </p:grpSpPr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1FF55610-E173-16D4-85EA-A723537F4C87}"/>
                  </a:ext>
                </a:extLst>
              </p:cNvPr>
              <p:cNvSpPr/>
              <p:nvPr/>
            </p:nvSpPr>
            <p:spPr>
              <a:xfrm>
                <a:off x="2670175" y="1774825"/>
                <a:ext cx="593725" cy="885825"/>
              </a:xfrm>
              <a:custGeom>
                <a:avLst/>
                <a:gdLst>
                  <a:gd name="connsiteX0" fmla="*/ 0 w 593725"/>
                  <a:gd name="connsiteY0" fmla="*/ 717550 h 885825"/>
                  <a:gd name="connsiteX1" fmla="*/ 250825 w 593725"/>
                  <a:gd name="connsiteY1" fmla="*/ 885825 h 885825"/>
                  <a:gd name="connsiteX2" fmla="*/ 593725 w 593725"/>
                  <a:gd name="connsiteY2" fmla="*/ 0 h 885825"/>
                  <a:gd name="connsiteX3" fmla="*/ 0 w 593725"/>
                  <a:gd name="connsiteY3" fmla="*/ 717550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3725" h="885825">
                    <a:moveTo>
                      <a:pt x="0" y="717550"/>
                    </a:moveTo>
                    <a:lnTo>
                      <a:pt x="250825" y="885825"/>
                    </a:lnTo>
                    <a:lnTo>
                      <a:pt x="593725" y="0"/>
                    </a:lnTo>
                    <a:lnTo>
                      <a:pt x="0" y="717550"/>
                    </a:lnTo>
                    <a:close/>
                  </a:path>
                </a:pathLst>
              </a:custGeom>
              <a:solidFill>
                <a:srgbClr val="0551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3C4CF197-5FB7-B571-BEEA-F4510903AC83}"/>
                  </a:ext>
                </a:extLst>
              </p:cNvPr>
              <p:cNvGrpSpPr/>
              <p:nvPr/>
            </p:nvGrpSpPr>
            <p:grpSpPr>
              <a:xfrm>
                <a:off x="2668268" y="1655064"/>
                <a:ext cx="1883808" cy="841248"/>
                <a:chOff x="2668268" y="1655064"/>
                <a:chExt cx="1883808" cy="841248"/>
              </a:xfrm>
              <a:grpFill/>
            </p:grpSpPr>
            <p:sp>
              <p:nvSpPr>
                <p:cNvPr id="56" name="Rounded Rectangle 55">
                  <a:extLst>
                    <a:ext uri="{FF2B5EF4-FFF2-40B4-BE49-F238E27FC236}">
                      <a16:creationId xmlns:a16="http://schemas.microsoft.com/office/drawing/2014/main" id="{E4C4945B-D49A-F346-4ED6-6920AF80616D}"/>
                    </a:ext>
                  </a:extLst>
                </p:cNvPr>
                <p:cNvSpPr/>
                <p:nvPr/>
              </p:nvSpPr>
              <p:spPr>
                <a:xfrm>
                  <a:off x="2670048" y="1655064"/>
                  <a:ext cx="1882028" cy="84124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E810649-3219-5C29-EBA8-77D516BAC01F}"/>
                    </a:ext>
                  </a:extLst>
                </p:cNvPr>
                <p:cNvSpPr/>
                <p:nvPr/>
              </p:nvSpPr>
              <p:spPr>
                <a:xfrm>
                  <a:off x="2668268" y="1658532"/>
                  <a:ext cx="877824" cy="83778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62E276B-C9F4-3E42-1893-3F382D0E501F}"/>
                </a:ext>
              </a:extLst>
            </p:cNvPr>
            <p:cNvSpPr txBox="1"/>
            <p:nvPr/>
          </p:nvSpPr>
          <p:spPr>
            <a:xfrm>
              <a:off x="9891195" y="3442370"/>
              <a:ext cx="223225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Calculate demand and supply based on the forecasted trip count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37D9201-A76F-834B-170E-9ADF9087C475}"/>
                </a:ext>
              </a:extLst>
            </p:cNvPr>
            <p:cNvSpPr txBox="1"/>
            <p:nvPr/>
          </p:nvSpPr>
          <p:spPr>
            <a:xfrm>
              <a:off x="927817" y="1850231"/>
              <a:ext cx="1537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 Nova Cond" panose="020B0506020202020204" pitchFamily="34" charset="0"/>
                </a:rPr>
                <a:t>DATA PROCESSING &amp; EDA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877CDFF-4B2C-7F0D-C9DF-187BE82BF29B}"/>
                </a:ext>
              </a:extLst>
            </p:cNvPr>
            <p:cNvSpPr txBox="1"/>
            <p:nvPr/>
          </p:nvSpPr>
          <p:spPr>
            <a:xfrm>
              <a:off x="3907364" y="1830593"/>
              <a:ext cx="1537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 Nova Cond" panose="020B0506020202020204" pitchFamily="34" charset="0"/>
                </a:rPr>
                <a:t>MODEL DEVELOPMENT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5F2C09B-2DE5-0924-F055-C0183BF4F862}"/>
                </a:ext>
              </a:extLst>
            </p:cNvPr>
            <p:cNvSpPr txBox="1"/>
            <p:nvPr/>
          </p:nvSpPr>
          <p:spPr>
            <a:xfrm>
              <a:off x="6913186" y="1926793"/>
              <a:ext cx="1537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 Nova Cond" panose="020B0506020202020204" pitchFamily="34" charset="0"/>
                </a:rPr>
                <a:t>MODEL SELECTION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31C3D5D-CF2F-C08D-702F-63B02452B56F}"/>
                </a:ext>
              </a:extLst>
            </p:cNvPr>
            <p:cNvSpPr txBox="1"/>
            <p:nvPr/>
          </p:nvSpPr>
          <p:spPr>
            <a:xfrm>
              <a:off x="10042564" y="1856529"/>
              <a:ext cx="15379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 Nova Cond" panose="020B0506020202020204" pitchFamily="34" charset="0"/>
                </a:rPr>
                <a:t>DEMAND &amp; SUPPLY DERIVATION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447994D-274C-F3CE-68D3-404BDC59AF09}"/>
              </a:ext>
            </a:extLst>
          </p:cNvPr>
          <p:cNvSpPr txBox="1"/>
          <p:nvPr/>
        </p:nvSpPr>
        <p:spPr>
          <a:xfrm>
            <a:off x="1611638" y="236763"/>
            <a:ext cx="88469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We tackled this opportunity with a four-step methodical approach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6A806-1381-E972-0E2F-C9F5BFD86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0531" y="6364588"/>
            <a:ext cx="381000" cy="365125"/>
          </a:xfrm>
        </p:spPr>
        <p:txBody>
          <a:bodyPr/>
          <a:lstStyle/>
          <a:p>
            <a:fld id="{E665FA1D-98EC-3D41-BFDE-D5086153DD6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683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714420-B19B-E2A0-DBED-EF2FFD21330F}"/>
              </a:ext>
            </a:extLst>
          </p:cNvPr>
          <p:cNvSpPr txBox="1"/>
          <p:nvPr/>
        </p:nvSpPr>
        <p:spPr>
          <a:xfrm>
            <a:off x="548640" y="195200"/>
            <a:ext cx="108730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Our dataset contains several spatiotemporal fields from the original source as well as additional fields from external datasets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777C79D-0A5E-BF29-7B87-EA049BB5DFD5}"/>
              </a:ext>
            </a:extLst>
          </p:cNvPr>
          <p:cNvGrpSpPr/>
          <p:nvPr/>
        </p:nvGrpSpPr>
        <p:grpSpPr>
          <a:xfrm>
            <a:off x="1073221" y="1426748"/>
            <a:ext cx="9953322" cy="1990367"/>
            <a:chOff x="1073221" y="1907770"/>
            <a:chExt cx="9953322" cy="1990367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40BA8B95-B939-A7A5-3C52-0E8A09F17F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74000"/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8868" y="1907771"/>
              <a:ext cx="1471659" cy="133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64D52277-2A48-AAE4-CF1F-92D14E9830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79000"/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335" y="1907771"/>
              <a:ext cx="1207655" cy="1240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86F5E1D7-EB07-1ED4-7DDD-B957B2CA5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74000"/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9798" y="1907770"/>
              <a:ext cx="1290907" cy="1240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D755C2-96E6-BBE5-7C66-3C3199CC5633}"/>
                </a:ext>
              </a:extLst>
            </p:cNvPr>
            <p:cNvSpPr txBox="1"/>
            <p:nvPr/>
          </p:nvSpPr>
          <p:spPr>
            <a:xfrm>
              <a:off x="1073221" y="3205640"/>
              <a:ext cx="2109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Total Count: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3.8M Trips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B81B4-D589-B73F-3BA1-25FE3F79C992}"/>
                </a:ext>
              </a:extLst>
            </p:cNvPr>
            <p:cNvSpPr txBox="1"/>
            <p:nvPr/>
          </p:nvSpPr>
          <p:spPr>
            <a:xfrm>
              <a:off x="4732326" y="3190251"/>
              <a:ext cx="25056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May 2022  - Sept. 2023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Train: May 2022 - June 2023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Test: July 2023 - Sept 2023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0C462C-C8A3-C4D2-9D45-8AB4CA3FBCE7}"/>
                </a:ext>
              </a:extLst>
            </p:cNvPr>
            <p:cNvSpPr txBox="1"/>
            <p:nvPr/>
          </p:nvSpPr>
          <p:spPr>
            <a:xfrm>
              <a:off x="8606191" y="3139584"/>
              <a:ext cx="2420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Time Series Period</a:t>
              </a:r>
              <a:r>
                <a:rPr lang="en-US" sz="1600" b="0" i="0" u="none" strike="noStrike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: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1 Hour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8F99EB0-EBB5-3089-9FFF-5E25F092074B}"/>
              </a:ext>
            </a:extLst>
          </p:cNvPr>
          <p:cNvSpPr txBox="1"/>
          <p:nvPr/>
        </p:nvSpPr>
        <p:spPr>
          <a:xfrm>
            <a:off x="645873" y="4101161"/>
            <a:ext cx="2964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Independent Variables from Original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651D52-78AA-490B-24A0-FDB87DAA01C8}"/>
              </a:ext>
            </a:extLst>
          </p:cNvPr>
          <p:cNvSpPr txBox="1"/>
          <p:nvPr/>
        </p:nvSpPr>
        <p:spPr>
          <a:xfrm>
            <a:off x="4502973" y="4122720"/>
            <a:ext cx="3078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Additional Independent Variables from External Datasets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C8BA118-CA8D-9E2A-2A84-6D36C9D6F60D}"/>
              </a:ext>
            </a:extLst>
          </p:cNvPr>
          <p:cNvGrpSpPr/>
          <p:nvPr/>
        </p:nvGrpSpPr>
        <p:grpSpPr>
          <a:xfrm>
            <a:off x="4159312" y="4623565"/>
            <a:ext cx="3766510" cy="2067015"/>
            <a:chOff x="4182535" y="4516665"/>
            <a:chExt cx="3766510" cy="206701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9CDBFEF-099B-359A-CEF9-5FBDEB858102}"/>
                </a:ext>
              </a:extLst>
            </p:cNvPr>
            <p:cNvGrpSpPr/>
            <p:nvPr/>
          </p:nvGrpSpPr>
          <p:grpSpPr>
            <a:xfrm>
              <a:off x="4182535" y="4516665"/>
              <a:ext cx="3606800" cy="2067015"/>
              <a:chOff x="619108" y="4752633"/>
              <a:chExt cx="3606800" cy="1916645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1B226CB7-6E79-78F2-00E5-8FA902EA5D40}"/>
                  </a:ext>
                </a:extLst>
              </p:cNvPr>
              <p:cNvSpPr/>
              <p:nvPr/>
            </p:nvSpPr>
            <p:spPr>
              <a:xfrm>
                <a:off x="619108" y="4854859"/>
                <a:ext cx="3606800" cy="1814419"/>
              </a:xfrm>
              <a:prstGeom prst="roundRect">
                <a:avLst>
                  <a:gd name="adj" fmla="val 27715"/>
                </a:avLst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br>
                  <a:rPr lang="en-US" sz="1100" dirty="0"/>
                </a:br>
                <a:endParaRPr lang="en-US" sz="11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5210B0E-7D46-F769-CEC8-C805AEFF4131}"/>
                  </a:ext>
                </a:extLst>
              </p:cNvPr>
              <p:cNvSpPr/>
              <p:nvPr/>
            </p:nvSpPr>
            <p:spPr>
              <a:xfrm>
                <a:off x="2052573" y="4825069"/>
                <a:ext cx="76733" cy="7673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A9D3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352F5F3-940C-9A76-D748-E2B389331BCF}"/>
                  </a:ext>
                </a:extLst>
              </p:cNvPr>
              <p:cNvSpPr/>
              <p:nvPr/>
            </p:nvSpPr>
            <p:spPr>
              <a:xfrm>
                <a:off x="2742213" y="4816756"/>
                <a:ext cx="76733" cy="7673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A9D3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77DBFEF-7B59-EC65-E960-6E05FC0BC501}"/>
                  </a:ext>
                </a:extLst>
              </p:cNvPr>
              <p:cNvSpPr/>
              <p:nvPr/>
            </p:nvSpPr>
            <p:spPr>
              <a:xfrm>
                <a:off x="2144754" y="4752633"/>
                <a:ext cx="585147" cy="252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791CE10-9FFA-7002-A1AF-8D6980D29993}"/>
                </a:ext>
              </a:extLst>
            </p:cNvPr>
            <p:cNvGrpSpPr/>
            <p:nvPr/>
          </p:nvGrpSpPr>
          <p:grpSpPr>
            <a:xfrm>
              <a:off x="4367010" y="4855703"/>
              <a:ext cx="3582035" cy="1494481"/>
              <a:chOff x="4367010" y="4855703"/>
              <a:chExt cx="3582035" cy="1494481"/>
            </a:xfrm>
          </p:grpSpPr>
          <p:pic>
            <p:nvPicPr>
              <p:cNvPr id="4104" name="Picture 8">
                <a:extLst>
                  <a:ext uri="{FF2B5EF4-FFF2-40B4-BE49-F238E27FC236}">
                    <a16:creationId xmlns:a16="http://schemas.microsoft.com/office/drawing/2014/main" id="{8C7E80CD-6914-E393-CF67-D3FF9C91BD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alphaModFix amt="7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7010" y="4855703"/>
                <a:ext cx="526046" cy="4683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22FD677-AD19-98A2-23E8-75146AFCF063}"/>
                  </a:ext>
                </a:extLst>
              </p:cNvPr>
              <p:cNvSpPr txBox="1"/>
              <p:nvPr/>
            </p:nvSpPr>
            <p:spPr>
              <a:xfrm>
                <a:off x="4758134" y="4947178"/>
                <a:ext cx="10972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Nova Cond" panose="020B0506020202020204" pitchFamily="34" charset="0"/>
                  </a:rPr>
                  <a:t>Weather</a:t>
                </a:r>
              </a:p>
            </p:txBody>
          </p:sp>
          <p:pic>
            <p:nvPicPr>
              <p:cNvPr id="4106" name="Picture 10">
                <a:extLst>
                  <a:ext uri="{FF2B5EF4-FFF2-40B4-BE49-F238E27FC236}">
                    <a16:creationId xmlns:a16="http://schemas.microsoft.com/office/drawing/2014/main" id="{EA1450F8-FC3E-AA5F-E8C6-B88647719A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alphaModFix amt="78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2089" y="4936111"/>
                <a:ext cx="486058" cy="3475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F25FDB-03F2-958C-4816-14478BCF609D}"/>
                  </a:ext>
                </a:extLst>
              </p:cNvPr>
              <p:cNvSpPr txBox="1"/>
              <p:nvPr/>
            </p:nvSpPr>
            <p:spPr>
              <a:xfrm>
                <a:off x="6455807" y="4945089"/>
                <a:ext cx="14932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Nova Cond" panose="020B0506020202020204" pitchFamily="34" charset="0"/>
                  </a:rPr>
                  <a:t>Demographics</a:t>
                </a:r>
              </a:p>
            </p:txBody>
          </p:sp>
          <p:pic>
            <p:nvPicPr>
              <p:cNvPr id="4108" name="Picture 12">
                <a:extLst>
                  <a:ext uri="{FF2B5EF4-FFF2-40B4-BE49-F238E27FC236}">
                    <a16:creationId xmlns:a16="http://schemas.microsoft.com/office/drawing/2014/main" id="{B48E3E2E-B02F-472C-F6D4-38B3BB3AAD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alphaModFix amt="7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4218" y="5482747"/>
                <a:ext cx="378172" cy="3326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2E53ED-1C37-FFF3-6ADC-E25BDDA3DDCD}"/>
                  </a:ext>
                </a:extLst>
              </p:cNvPr>
              <p:cNvSpPr txBox="1"/>
              <p:nvPr/>
            </p:nvSpPr>
            <p:spPr>
              <a:xfrm>
                <a:off x="4758134" y="5505401"/>
                <a:ext cx="7269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Nova Cond" panose="020B0506020202020204" pitchFamily="34" charset="0"/>
                  </a:rPr>
                  <a:t>Crime</a:t>
                </a:r>
              </a:p>
            </p:txBody>
          </p:sp>
          <p:pic>
            <p:nvPicPr>
              <p:cNvPr id="4110" name="Picture 14">
                <a:extLst>
                  <a:ext uri="{FF2B5EF4-FFF2-40B4-BE49-F238E27FC236}">
                    <a16:creationId xmlns:a16="http://schemas.microsoft.com/office/drawing/2014/main" id="{61EC29A7-D83A-6DE8-242C-28DA206FF9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alphaModFix amt="74000"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34004" y="5350707"/>
                <a:ext cx="502227" cy="5022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90CAFF0-A234-5F25-242E-528B4A2FA35C}"/>
                  </a:ext>
                </a:extLst>
              </p:cNvPr>
              <p:cNvSpPr txBox="1"/>
              <p:nvPr/>
            </p:nvSpPr>
            <p:spPr>
              <a:xfrm>
                <a:off x="6455979" y="5392890"/>
                <a:ext cx="11252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Nova Cond" panose="020B0506020202020204" pitchFamily="34" charset="0"/>
                  </a:rPr>
                  <a:t>Bus stops</a:t>
                </a:r>
              </a:p>
            </p:txBody>
          </p:sp>
          <p:pic>
            <p:nvPicPr>
              <p:cNvPr id="4112" name="Picture 16">
                <a:extLst>
                  <a:ext uri="{FF2B5EF4-FFF2-40B4-BE49-F238E27FC236}">
                    <a16:creationId xmlns:a16="http://schemas.microsoft.com/office/drawing/2014/main" id="{BCDF5D08-F201-9C25-A82F-0B9DF36375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alphaModFix amt="75000"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3454" y="5941930"/>
                <a:ext cx="419700" cy="4082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CED1B9-2C51-3E18-1815-474F8BE23DEB}"/>
                  </a:ext>
                </a:extLst>
              </p:cNvPr>
              <p:cNvSpPr txBox="1"/>
              <p:nvPr/>
            </p:nvSpPr>
            <p:spPr>
              <a:xfrm>
                <a:off x="4758134" y="6001144"/>
                <a:ext cx="10674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Nova Cond" panose="020B0506020202020204" pitchFamily="34" charset="0"/>
                  </a:rPr>
                  <a:t>Gas Price</a:t>
                </a:r>
              </a:p>
            </p:txBody>
          </p:sp>
          <p:pic>
            <p:nvPicPr>
              <p:cNvPr id="4114" name="Picture 18">
                <a:extLst>
                  <a:ext uri="{FF2B5EF4-FFF2-40B4-BE49-F238E27FC236}">
                    <a16:creationId xmlns:a16="http://schemas.microsoft.com/office/drawing/2014/main" id="{06780F10-63A4-3DC9-9F7F-E1106DFD7F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alphaModFix amt="75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000" y="5919998"/>
                <a:ext cx="419700" cy="419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BB395C-63B6-5B4E-E887-9B49A56BC2CE}"/>
                  </a:ext>
                </a:extLst>
              </p:cNvPr>
              <p:cNvSpPr txBox="1"/>
              <p:nvPr/>
            </p:nvSpPr>
            <p:spPr>
              <a:xfrm>
                <a:off x="6455807" y="5941930"/>
                <a:ext cx="12125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Nova Cond" panose="020B0506020202020204" pitchFamily="34" charset="0"/>
                  </a:rPr>
                  <a:t>Train stops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7D705E9-DFC8-F9EF-63AA-426507190C64}"/>
              </a:ext>
            </a:extLst>
          </p:cNvPr>
          <p:cNvSpPr txBox="1"/>
          <p:nvPr/>
        </p:nvSpPr>
        <p:spPr>
          <a:xfrm>
            <a:off x="9034448" y="4180564"/>
            <a:ext cx="1792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Dependent Variable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152BC3-E30C-0189-85B5-543E7A9B6B4E}"/>
              </a:ext>
            </a:extLst>
          </p:cNvPr>
          <p:cNvGrpSpPr/>
          <p:nvPr/>
        </p:nvGrpSpPr>
        <p:grpSpPr>
          <a:xfrm>
            <a:off x="8900761" y="4671185"/>
            <a:ext cx="1868977" cy="866598"/>
            <a:chOff x="1402916" y="4775757"/>
            <a:chExt cx="1868977" cy="866598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1F8FD3E7-C88A-D936-F69B-2F9CE1A75C21}"/>
                </a:ext>
              </a:extLst>
            </p:cNvPr>
            <p:cNvSpPr/>
            <p:nvPr/>
          </p:nvSpPr>
          <p:spPr>
            <a:xfrm>
              <a:off x="1402916" y="4854860"/>
              <a:ext cx="1868977" cy="787495"/>
            </a:xfrm>
            <a:prstGeom prst="roundRect">
              <a:avLst>
                <a:gd name="adj" fmla="val 27715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br>
                <a:rPr lang="en-US" sz="1100" dirty="0"/>
              </a:br>
              <a:endParaRPr 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CC9158-454A-8DAE-7716-853F7DF64DC7}"/>
                </a:ext>
              </a:extLst>
            </p:cNvPr>
            <p:cNvSpPr/>
            <p:nvPr/>
          </p:nvSpPr>
          <p:spPr>
            <a:xfrm>
              <a:off x="1938199" y="4825069"/>
              <a:ext cx="76733" cy="7673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9D3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A78A393-883F-DCAF-9FCB-42CAA6128D1E}"/>
                </a:ext>
              </a:extLst>
            </p:cNvPr>
            <p:cNvSpPr/>
            <p:nvPr/>
          </p:nvSpPr>
          <p:spPr>
            <a:xfrm>
              <a:off x="2627839" y="4816756"/>
              <a:ext cx="76733" cy="7673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9D3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D500B7-8516-8F59-B5AF-5164F7AA0B9A}"/>
                </a:ext>
              </a:extLst>
            </p:cNvPr>
            <p:cNvSpPr/>
            <p:nvPr/>
          </p:nvSpPr>
          <p:spPr>
            <a:xfrm>
              <a:off x="2030225" y="4775757"/>
              <a:ext cx="585147" cy="252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0E04A11-95EC-F113-0D0B-3FCB86DC1CBC}"/>
              </a:ext>
            </a:extLst>
          </p:cNvPr>
          <p:cNvSpPr txBox="1"/>
          <p:nvPr/>
        </p:nvSpPr>
        <p:spPr>
          <a:xfrm>
            <a:off x="9370039" y="5040721"/>
            <a:ext cx="1224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Count of Trips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6BD02A5-A9FA-463D-B838-4D66B86B8C69}"/>
              </a:ext>
            </a:extLst>
          </p:cNvPr>
          <p:cNvGrpSpPr/>
          <p:nvPr/>
        </p:nvGrpSpPr>
        <p:grpSpPr>
          <a:xfrm>
            <a:off x="440270" y="4662947"/>
            <a:ext cx="3357218" cy="2035871"/>
            <a:chOff x="313266" y="4547615"/>
            <a:chExt cx="3357218" cy="203587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AFDA3E6-93C1-3137-AF87-2ED0D2E5860B}"/>
                </a:ext>
              </a:extLst>
            </p:cNvPr>
            <p:cNvGrpSpPr/>
            <p:nvPr/>
          </p:nvGrpSpPr>
          <p:grpSpPr>
            <a:xfrm>
              <a:off x="313266" y="4547615"/>
              <a:ext cx="3357218" cy="2035871"/>
              <a:chOff x="550486" y="4775757"/>
              <a:chExt cx="3357218" cy="2035871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AB79677-4C10-C2AD-D5A1-FA606D13A86A}"/>
                  </a:ext>
                </a:extLst>
              </p:cNvPr>
              <p:cNvSpPr/>
              <p:nvPr/>
            </p:nvSpPr>
            <p:spPr>
              <a:xfrm>
                <a:off x="550486" y="4854858"/>
                <a:ext cx="3357218" cy="1956770"/>
              </a:xfrm>
              <a:prstGeom prst="roundRect">
                <a:avLst>
                  <a:gd name="adj" fmla="val 27715"/>
                </a:avLst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endParaRP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endParaRP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endParaRP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endParaRP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br>
                  <a:rPr lang="en-US" sz="1100" dirty="0"/>
                </a:br>
                <a:endParaRPr lang="en-US" sz="11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489B752-19CE-A757-2A8D-80FC52C9B1F4}"/>
                  </a:ext>
                </a:extLst>
              </p:cNvPr>
              <p:cNvSpPr/>
              <p:nvPr/>
            </p:nvSpPr>
            <p:spPr>
              <a:xfrm>
                <a:off x="1861071" y="4825069"/>
                <a:ext cx="76733" cy="7673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A9D3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314FF99-445D-573D-3A10-299E3327412D}"/>
                  </a:ext>
                </a:extLst>
              </p:cNvPr>
              <p:cNvSpPr/>
              <p:nvPr/>
            </p:nvSpPr>
            <p:spPr>
              <a:xfrm>
                <a:off x="2550711" y="4816756"/>
                <a:ext cx="76733" cy="7673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A9D3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8EB3857-4D9A-A2B3-E0FD-9A0985F13B7D}"/>
                  </a:ext>
                </a:extLst>
              </p:cNvPr>
              <p:cNvSpPr/>
              <p:nvPr/>
            </p:nvSpPr>
            <p:spPr>
              <a:xfrm>
                <a:off x="1953099" y="4775757"/>
                <a:ext cx="585147" cy="2520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553081F-461C-D5F0-90EC-AF496A858F0A}"/>
                </a:ext>
              </a:extLst>
            </p:cNvPr>
            <p:cNvGrpSpPr/>
            <p:nvPr/>
          </p:nvGrpSpPr>
          <p:grpSpPr>
            <a:xfrm>
              <a:off x="417268" y="4899518"/>
              <a:ext cx="3240581" cy="1409402"/>
              <a:chOff x="341065" y="4899518"/>
              <a:chExt cx="3240581" cy="1409402"/>
            </a:xfrm>
          </p:grpSpPr>
          <p:pic>
            <p:nvPicPr>
              <p:cNvPr id="35" name="Graphic 34" descr="Alarm clock with solid fill">
                <a:extLst>
                  <a:ext uri="{FF2B5EF4-FFF2-40B4-BE49-F238E27FC236}">
                    <a16:creationId xmlns:a16="http://schemas.microsoft.com/office/drawing/2014/main" id="{DFA2B267-D9D8-2921-B81D-F24846A05C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flipH="1">
                <a:off x="341065" y="4899518"/>
                <a:ext cx="349015" cy="349015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75B94FA-E4DA-F212-3CC0-49213D41EF3A}"/>
                  </a:ext>
                </a:extLst>
              </p:cNvPr>
              <p:cNvSpPr txBox="1"/>
              <p:nvPr/>
            </p:nvSpPr>
            <p:spPr>
              <a:xfrm>
                <a:off x="562148" y="4947178"/>
                <a:ext cx="13597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Nova Cond" panose="020B0506020202020204" pitchFamily="34" charset="0"/>
                  </a:rPr>
                  <a:t>Start/End Times</a:t>
                </a:r>
              </a:p>
            </p:txBody>
          </p:sp>
          <p:pic>
            <p:nvPicPr>
              <p:cNvPr id="38" name="Graphic 37" descr="Road with solid fill">
                <a:extLst>
                  <a:ext uri="{FF2B5EF4-FFF2-40B4-BE49-F238E27FC236}">
                    <a16:creationId xmlns:a16="http://schemas.microsoft.com/office/drawing/2014/main" id="{1F3666B8-9784-0BA9-531E-E54F58C2D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2260207" y="4950646"/>
                <a:ext cx="267747" cy="267747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1E0DD64-0BBF-5D27-2E63-3D93D36589D4}"/>
                  </a:ext>
                </a:extLst>
              </p:cNvPr>
              <p:cNvSpPr txBox="1"/>
              <p:nvPr/>
            </p:nvSpPr>
            <p:spPr>
              <a:xfrm>
                <a:off x="2424944" y="4945088"/>
                <a:ext cx="11567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Nova Cond" panose="020B0506020202020204" pitchFamily="34" charset="0"/>
                  </a:rPr>
                  <a:t>Trip Distance</a:t>
                </a:r>
              </a:p>
            </p:txBody>
          </p:sp>
          <p:pic>
            <p:nvPicPr>
              <p:cNvPr id="41" name="Graphic 40" descr="Stopwatch with solid fill">
                <a:extLst>
                  <a:ext uri="{FF2B5EF4-FFF2-40B4-BE49-F238E27FC236}">
                    <a16:creationId xmlns:a16="http://schemas.microsoft.com/office/drawing/2014/main" id="{B69D8240-DA84-9C17-85C5-794459AF07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2258906" y="5490740"/>
                <a:ext cx="286301" cy="286301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4FD4D72-726F-AEF8-7CED-B73222ED66C6}"/>
                  </a:ext>
                </a:extLst>
              </p:cNvPr>
              <p:cNvSpPr txBox="1"/>
              <p:nvPr/>
            </p:nvSpPr>
            <p:spPr>
              <a:xfrm>
                <a:off x="2442044" y="5490740"/>
                <a:ext cx="11101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Nova Cond" panose="020B0506020202020204" pitchFamily="34" charset="0"/>
                  </a:rPr>
                  <a:t>Trip Duration</a:t>
                </a:r>
              </a:p>
            </p:txBody>
          </p:sp>
          <p:pic>
            <p:nvPicPr>
              <p:cNvPr id="44" name="Graphic 43" descr="Neighborhood with solid fill">
                <a:extLst>
                  <a:ext uri="{FF2B5EF4-FFF2-40B4-BE49-F238E27FC236}">
                    <a16:creationId xmlns:a16="http://schemas.microsoft.com/office/drawing/2014/main" id="{EE7B1202-4D4C-5D90-B470-160C7A3F0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364642" y="5496265"/>
                <a:ext cx="296333" cy="296333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C0649E6-C306-0EB8-DF88-B55261433FF6}"/>
                  </a:ext>
                </a:extLst>
              </p:cNvPr>
              <p:cNvSpPr txBox="1"/>
              <p:nvPr/>
            </p:nvSpPr>
            <p:spPr>
              <a:xfrm>
                <a:off x="572830" y="5496265"/>
                <a:ext cx="17411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Nova Cond" panose="020B0506020202020204" pitchFamily="34" charset="0"/>
                  </a:rPr>
                  <a:t>Start/End Community</a:t>
                </a:r>
              </a:p>
            </p:txBody>
          </p:sp>
          <p:pic>
            <p:nvPicPr>
              <p:cNvPr id="47" name="Graphic 46" descr="World with solid fill">
                <a:extLst>
                  <a:ext uri="{FF2B5EF4-FFF2-40B4-BE49-F238E27FC236}">
                    <a16:creationId xmlns:a16="http://schemas.microsoft.com/office/drawing/2014/main" id="{51D1E7B5-796A-DB61-797B-EBD20BF771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 flipH="1">
                <a:off x="414846" y="6030161"/>
                <a:ext cx="258664" cy="258664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F207899-51B3-8021-EFA0-79ED1D9395E4}"/>
                  </a:ext>
                </a:extLst>
              </p:cNvPr>
              <p:cNvSpPr txBox="1"/>
              <p:nvPr/>
            </p:nvSpPr>
            <p:spPr>
              <a:xfrm>
                <a:off x="515572" y="5990858"/>
                <a:ext cx="1670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Nova Cond" panose="020B0506020202020204" pitchFamily="34" charset="0"/>
                  </a:rPr>
                  <a:t>Latitude/Longitude</a:t>
                </a:r>
              </a:p>
            </p:txBody>
          </p:sp>
          <p:pic>
            <p:nvPicPr>
              <p:cNvPr id="50" name="Graphic 49" descr="Kiosk outline">
                <a:extLst>
                  <a:ext uri="{FF2B5EF4-FFF2-40B4-BE49-F238E27FC236}">
                    <a16:creationId xmlns:a16="http://schemas.microsoft.com/office/drawing/2014/main" id="{CA9DFD12-9F17-37D1-7071-15C93728A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2271241" y="6036262"/>
                <a:ext cx="267747" cy="267747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4F08BB7-F4BB-7E8F-8AF5-4D03271E1201}"/>
                  </a:ext>
                </a:extLst>
              </p:cNvPr>
              <p:cNvSpPr txBox="1"/>
              <p:nvPr/>
            </p:nvSpPr>
            <p:spPr>
              <a:xfrm>
                <a:off x="2385380" y="6001143"/>
                <a:ext cx="8677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Nova Cond" panose="020B0506020202020204" pitchFamily="34" charset="0"/>
                  </a:rPr>
                  <a:t>Vendor</a:t>
                </a:r>
              </a:p>
            </p:txBody>
          </p:sp>
        </p:grpSp>
      </p:grpSp>
      <p:pic>
        <p:nvPicPr>
          <p:cNvPr id="54" name="Graphic 53" descr="Tally with solid fill">
            <a:extLst>
              <a:ext uri="{FF2B5EF4-FFF2-40B4-BE49-F238E27FC236}">
                <a16:creationId xmlns:a16="http://schemas.microsoft.com/office/drawing/2014/main" id="{C3565564-1C05-2229-9056-8E49BFFA06C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06548" y="5032774"/>
            <a:ext cx="329625" cy="3296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40F867-3DE7-F06A-88A1-2C0FDF937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5346" y="6420802"/>
            <a:ext cx="527107" cy="365125"/>
          </a:xfrm>
        </p:spPr>
        <p:txBody>
          <a:bodyPr/>
          <a:lstStyle/>
          <a:p>
            <a:fld id="{E665FA1D-98EC-3D41-BFDE-D5086153DD63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2E0C3D6-C238-BAC9-3FEA-0BAB3C06EFB0}"/>
              </a:ext>
            </a:extLst>
          </p:cNvPr>
          <p:cNvGrpSpPr/>
          <p:nvPr/>
        </p:nvGrpSpPr>
        <p:grpSpPr>
          <a:xfrm>
            <a:off x="9153471" y="2960245"/>
            <a:ext cx="1325792" cy="646331"/>
            <a:chOff x="9153471" y="2960245"/>
            <a:chExt cx="1325792" cy="6463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B08337-09BE-9F43-DF40-286B1C5F011E}"/>
                </a:ext>
              </a:extLst>
            </p:cNvPr>
            <p:cNvSpPr txBox="1"/>
            <p:nvPr/>
          </p:nvSpPr>
          <p:spPr>
            <a:xfrm>
              <a:off x="9153471" y="2960245"/>
              <a:ext cx="13257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Seasonality</a:t>
              </a:r>
            </a:p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Trend</a:t>
              </a:r>
            </a:p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Non-Stationary</a:t>
              </a:r>
            </a:p>
          </p:txBody>
        </p:sp>
        <p:pic>
          <p:nvPicPr>
            <p:cNvPr id="37" name="Graphic 36" descr="Checkmark with solid fill">
              <a:extLst>
                <a:ext uri="{FF2B5EF4-FFF2-40B4-BE49-F238E27FC236}">
                  <a16:creationId xmlns:a16="http://schemas.microsoft.com/office/drawing/2014/main" id="{17684D94-49E8-3438-3911-0C7E5F713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138256" y="2992486"/>
              <a:ext cx="185192" cy="185192"/>
            </a:xfrm>
            <a:prstGeom prst="rect">
              <a:avLst/>
            </a:prstGeom>
          </p:spPr>
        </p:pic>
        <p:pic>
          <p:nvPicPr>
            <p:cNvPr id="40" name="Graphic 39" descr="Checkmark with solid fill">
              <a:extLst>
                <a:ext uri="{FF2B5EF4-FFF2-40B4-BE49-F238E27FC236}">
                  <a16:creationId xmlns:a16="http://schemas.microsoft.com/office/drawing/2014/main" id="{0358EBAE-CCFA-D33B-3A26-0C1B3B0DC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148796" y="3205944"/>
              <a:ext cx="185192" cy="185192"/>
            </a:xfrm>
            <a:prstGeom prst="rect">
              <a:avLst/>
            </a:prstGeom>
          </p:spPr>
        </p:pic>
        <p:pic>
          <p:nvPicPr>
            <p:cNvPr id="43" name="Graphic 42" descr="Checkmark with solid fill">
              <a:extLst>
                <a:ext uri="{FF2B5EF4-FFF2-40B4-BE49-F238E27FC236}">
                  <a16:creationId xmlns:a16="http://schemas.microsoft.com/office/drawing/2014/main" id="{4EB2F2A0-35BF-DEC5-98E9-471E81B9F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166311" y="3379386"/>
              <a:ext cx="185192" cy="185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9944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60B737-FA04-6759-07CB-9CCD33D18302}"/>
              </a:ext>
            </a:extLst>
          </p:cNvPr>
          <p:cNvSpPr txBox="1"/>
          <p:nvPr/>
        </p:nvSpPr>
        <p:spPr>
          <a:xfrm>
            <a:off x="1611638" y="236763"/>
            <a:ext cx="8846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Community 8 (Near North Side) sees most of the trips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31FC6-9F7E-8E81-31CE-A50860D3CC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7"/>
          <a:stretch/>
        </p:blipFill>
        <p:spPr>
          <a:xfrm>
            <a:off x="351692" y="938985"/>
            <a:ext cx="5014176" cy="495486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46FE7D-A2CD-A255-B369-95A2EA8A737A}"/>
              </a:ext>
            </a:extLst>
          </p:cNvPr>
          <p:cNvGrpSpPr/>
          <p:nvPr/>
        </p:nvGrpSpPr>
        <p:grpSpPr>
          <a:xfrm>
            <a:off x="1611638" y="5859041"/>
            <a:ext cx="2630848" cy="867890"/>
            <a:chOff x="-1157299" y="5907145"/>
            <a:chExt cx="2630848" cy="86789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3E078F0-B98E-766C-7491-ADD3B8EDAF2B}"/>
                </a:ext>
              </a:extLst>
            </p:cNvPr>
            <p:cNvSpPr/>
            <p:nvPr/>
          </p:nvSpPr>
          <p:spPr>
            <a:xfrm>
              <a:off x="-1157299" y="5907145"/>
              <a:ext cx="2630848" cy="86533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2EED4A-75C5-C910-B51A-05BD8656AA70}"/>
                </a:ext>
              </a:extLst>
            </p:cNvPr>
            <p:cNvSpPr txBox="1"/>
            <p:nvPr/>
          </p:nvSpPr>
          <p:spPr>
            <a:xfrm>
              <a:off x="-1038258" y="5944038"/>
              <a:ext cx="23713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Communities with highest trip count</a:t>
              </a:r>
            </a:p>
            <a:p>
              <a:pPr indent="45720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8 (Near North Side)</a:t>
              </a:r>
            </a:p>
            <a:p>
              <a:pPr indent="45720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28 (Near West Side)</a:t>
              </a:r>
            </a:p>
            <a:p>
              <a:pPr indent="457200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32 (The Loop)</a:t>
              </a:r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2CF5135-E0B7-42F5-9CF6-F6CC9B1D646F}"/>
              </a:ext>
            </a:extLst>
          </p:cNvPr>
          <p:cNvSpPr/>
          <p:nvPr/>
        </p:nvSpPr>
        <p:spPr>
          <a:xfrm>
            <a:off x="6488465" y="5849306"/>
            <a:ext cx="5014176" cy="9386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4422BA-684F-7005-0ED2-37079ABC84E3}"/>
              </a:ext>
            </a:extLst>
          </p:cNvPr>
          <p:cNvSpPr txBox="1"/>
          <p:nvPr/>
        </p:nvSpPr>
        <p:spPr>
          <a:xfrm>
            <a:off x="6531707" y="5885548"/>
            <a:ext cx="4836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Communities with the highest trip count are the most commercially dense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Communities with the highest trip count showed higher median income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Communities with the highest trip count showed a moderate crime rate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Communities with the highest trip count have highly educated residents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49BA6E-59A4-EBE0-947A-355B864E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3135" y="6359252"/>
            <a:ext cx="331572" cy="365125"/>
          </a:xfrm>
        </p:spPr>
        <p:txBody>
          <a:bodyPr/>
          <a:lstStyle/>
          <a:p>
            <a:fld id="{E665FA1D-98EC-3D41-BFDE-D5086153DD63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41C82-51C2-F619-6E36-FB089B6C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697" y="875537"/>
            <a:ext cx="6148284" cy="485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52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4283F7-9899-41A5-3E99-410E6E244F9F}"/>
              </a:ext>
            </a:extLst>
          </p:cNvPr>
          <p:cNvSpPr txBox="1"/>
          <p:nvPr/>
        </p:nvSpPr>
        <p:spPr>
          <a:xfrm>
            <a:off x="1611638" y="236763"/>
            <a:ext cx="8846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Afternoon riders are the most common customer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521F4-E5BC-CFFE-B92E-CED640A70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45" y="1487978"/>
            <a:ext cx="4394792" cy="305282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C5637D6-0440-CDE7-1FB1-1F9C2CA1CE86}"/>
              </a:ext>
            </a:extLst>
          </p:cNvPr>
          <p:cNvGrpSpPr/>
          <p:nvPr/>
        </p:nvGrpSpPr>
        <p:grpSpPr>
          <a:xfrm>
            <a:off x="540413" y="5037831"/>
            <a:ext cx="4069124" cy="1504286"/>
            <a:chOff x="-1157299" y="5907146"/>
            <a:chExt cx="2609397" cy="96465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C56AF61-5332-93FA-7D0D-0B9831133270}"/>
                </a:ext>
              </a:extLst>
            </p:cNvPr>
            <p:cNvSpPr/>
            <p:nvPr/>
          </p:nvSpPr>
          <p:spPr>
            <a:xfrm>
              <a:off x="-1157299" y="5907146"/>
              <a:ext cx="2609397" cy="9646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093ACA-7F3F-C594-B5CC-808202952A95}"/>
                </a:ext>
              </a:extLst>
            </p:cNvPr>
            <p:cNvSpPr txBox="1"/>
            <p:nvPr/>
          </p:nvSpPr>
          <p:spPr>
            <a:xfrm>
              <a:off x="-1038258" y="5968977"/>
              <a:ext cx="2371313" cy="858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Morning Commutes: 5AM - 10AM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Lunchtime Travelers: 10AM - 3PM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Afternoon Riders: 3PM - 8PM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Late Night Riders: 8PM - 1AM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br>
                <a:rPr lang="en-US" sz="1100" b="0" dirty="0">
                  <a:effectLst/>
                </a:rPr>
              </a:br>
              <a:r>
                <a: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Nova Cond" panose="020B0506020202020204" pitchFamily="34" charset="0"/>
                </a:rPr>
                <a:t>** 1-5AM omitted due to extremely minimal rider activity during these hours **</a:t>
              </a:r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F22CC2C6-E2BC-FA31-F101-BE654BB63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416" y="1105592"/>
            <a:ext cx="7222425" cy="418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5C2BB64-2D00-3C83-7C23-07AF9EF99069}"/>
              </a:ext>
            </a:extLst>
          </p:cNvPr>
          <p:cNvSpPr/>
          <p:nvPr/>
        </p:nvSpPr>
        <p:spPr>
          <a:xfrm>
            <a:off x="5537201" y="5710845"/>
            <a:ext cx="6036732" cy="8312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CDF4D9-7881-D4CC-DF06-071492705372}"/>
              </a:ext>
            </a:extLst>
          </p:cNvPr>
          <p:cNvSpPr txBox="1"/>
          <p:nvPr/>
        </p:nvSpPr>
        <p:spPr>
          <a:xfrm>
            <a:off x="5604933" y="5746510"/>
            <a:ext cx="5861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The highest trip counts occur during the afternoon and early evening, specifically at 3 PM (15:00) and 6 PM (18:00)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Fridays show the highest number of trips overall, especially in the afternoon hours (3 PM and 6 PM)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46AB5C-8940-8B83-40A3-FC0AB67C9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5953" y="6394944"/>
            <a:ext cx="463378" cy="365125"/>
          </a:xfrm>
        </p:spPr>
        <p:txBody>
          <a:bodyPr/>
          <a:lstStyle/>
          <a:p>
            <a:fld id="{E665FA1D-98EC-3D41-BFDE-D5086153DD6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179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EE2595-CA9F-F111-E73E-257ADBA055D1}"/>
              </a:ext>
            </a:extLst>
          </p:cNvPr>
          <p:cNvSpPr txBox="1"/>
          <p:nvPr/>
        </p:nvSpPr>
        <p:spPr>
          <a:xfrm>
            <a:off x="347749" y="217910"/>
            <a:ext cx="114965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We selected the modeling approaches below due to their specific features that align with our scenario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2B19C89-0934-D079-D1F3-E8095BFBAAB4}"/>
              </a:ext>
            </a:extLst>
          </p:cNvPr>
          <p:cNvGrpSpPr/>
          <p:nvPr/>
        </p:nvGrpSpPr>
        <p:grpSpPr>
          <a:xfrm>
            <a:off x="6431144" y="1626173"/>
            <a:ext cx="2507127" cy="4340721"/>
            <a:chOff x="587683" y="2093330"/>
            <a:chExt cx="2481704" cy="3642341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F8E4F7C-5F8F-3101-26BB-5DDA524B4905}"/>
                </a:ext>
              </a:extLst>
            </p:cNvPr>
            <p:cNvGrpSpPr/>
            <p:nvPr/>
          </p:nvGrpSpPr>
          <p:grpSpPr>
            <a:xfrm>
              <a:off x="587683" y="2993469"/>
              <a:ext cx="2481704" cy="2742202"/>
              <a:chOff x="1092593" y="628262"/>
              <a:chExt cx="1786565" cy="2183363"/>
            </a:xfrm>
          </p:grpSpPr>
          <p:sp>
            <p:nvSpPr>
              <p:cNvPr id="50" name="Data 49">
                <a:extLst>
                  <a:ext uri="{FF2B5EF4-FFF2-40B4-BE49-F238E27FC236}">
                    <a16:creationId xmlns:a16="http://schemas.microsoft.com/office/drawing/2014/main" id="{26C51318-FCAD-424C-80AB-1AE62C5C3291}"/>
                  </a:ext>
                </a:extLst>
              </p:cNvPr>
              <p:cNvSpPr/>
              <p:nvPr/>
            </p:nvSpPr>
            <p:spPr>
              <a:xfrm rot="16200000">
                <a:off x="758890" y="1032589"/>
                <a:ext cx="2183363" cy="1374710"/>
              </a:xfrm>
              <a:prstGeom prst="flowChartInputOutput">
                <a:avLst/>
              </a:prstGeom>
              <a:solidFill>
                <a:srgbClr val="49A5B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Data 50">
                <a:extLst>
                  <a:ext uri="{FF2B5EF4-FFF2-40B4-BE49-F238E27FC236}">
                    <a16:creationId xmlns:a16="http://schemas.microsoft.com/office/drawing/2014/main" id="{6B5EFA9A-B7FA-C7F0-FFB7-3E118875CC9B}"/>
                  </a:ext>
                </a:extLst>
              </p:cNvPr>
              <p:cNvSpPr/>
              <p:nvPr/>
            </p:nvSpPr>
            <p:spPr>
              <a:xfrm rot="20875162" flipH="1" flipV="1">
                <a:off x="1092593" y="1102235"/>
                <a:ext cx="1786565" cy="1602645"/>
              </a:xfrm>
              <a:prstGeom prst="flowChartInputOutpu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67759" sx="102000" sy="102000" algn="ctr" rotWithShape="0">
                  <a:prstClr val="black">
                    <a:alpha val="69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ight Triangle 51">
                <a:extLst>
                  <a:ext uri="{FF2B5EF4-FFF2-40B4-BE49-F238E27FC236}">
                    <a16:creationId xmlns:a16="http://schemas.microsoft.com/office/drawing/2014/main" id="{DFD87570-68CC-02F0-E8F3-FAD4E2F5E574}"/>
                  </a:ext>
                </a:extLst>
              </p:cNvPr>
              <p:cNvSpPr/>
              <p:nvPr/>
            </p:nvSpPr>
            <p:spPr>
              <a:xfrm rot="19143355" flipH="1">
                <a:off x="1254672" y="1920475"/>
                <a:ext cx="164991" cy="178131"/>
              </a:xfrm>
              <a:prstGeom prst="rtTriangle">
                <a:avLst/>
              </a:prstGeom>
              <a:solidFill>
                <a:srgbClr val="49A5B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E5A354C-E306-23CC-6058-541742EC5B95}"/>
                  </a:ext>
                </a:extLst>
              </p:cNvPr>
              <p:cNvSpPr txBox="1"/>
              <p:nvPr/>
            </p:nvSpPr>
            <p:spPr>
              <a:xfrm>
                <a:off x="1507894" y="1423502"/>
                <a:ext cx="1165475" cy="1172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Nova Cond" panose="020B0506020202020204" pitchFamily="34" charset="0"/>
                  </a:rPr>
                  <a:t>A time series analysis tool by Meta, ideal for forecasting with </a:t>
                </a:r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Nova Cond" panose="020B0506020202020204" pitchFamily="34" charset="0"/>
                  </a:rPr>
                  <a:t>complex seasonality</a:t>
                </a:r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Nova Cond" panose="020B0506020202020204" pitchFamily="34" charset="0"/>
                  </a:rPr>
                  <a:t>, like hourly, daily, or weekly patterns, and </a:t>
                </a:r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Nova Cond" panose="020B0506020202020204" pitchFamily="34" charset="0"/>
                  </a:rPr>
                  <a:t>can handle multivariate data and missing values.</a:t>
                </a: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B43CEE7-2505-CA13-D831-46D7160DBFBF}"/>
                </a:ext>
              </a:extLst>
            </p:cNvPr>
            <p:cNvSpPr/>
            <p:nvPr/>
          </p:nvSpPr>
          <p:spPr>
            <a:xfrm>
              <a:off x="685785" y="2093330"/>
              <a:ext cx="2123917" cy="448887"/>
            </a:xfrm>
            <a:prstGeom prst="rect">
              <a:avLst/>
            </a:prstGeom>
            <a:solidFill>
              <a:srgbClr val="49A5B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4EA2DE2-A99D-7AA3-EAFD-4640C9A069B6}"/>
                </a:ext>
              </a:extLst>
            </p:cNvPr>
            <p:cNvSpPr txBox="1"/>
            <p:nvPr/>
          </p:nvSpPr>
          <p:spPr>
            <a:xfrm>
              <a:off x="1244322" y="2131756"/>
              <a:ext cx="914062" cy="309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Prophet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4832588-224C-D5C3-4DB4-94699A860E87}"/>
              </a:ext>
            </a:extLst>
          </p:cNvPr>
          <p:cNvGrpSpPr/>
          <p:nvPr/>
        </p:nvGrpSpPr>
        <p:grpSpPr>
          <a:xfrm>
            <a:off x="9252491" y="1626174"/>
            <a:ext cx="2507127" cy="4340721"/>
            <a:chOff x="587683" y="2093330"/>
            <a:chExt cx="2481704" cy="364234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351BD8F-9419-274A-74FA-D948500E5052}"/>
                </a:ext>
              </a:extLst>
            </p:cNvPr>
            <p:cNvGrpSpPr/>
            <p:nvPr/>
          </p:nvGrpSpPr>
          <p:grpSpPr>
            <a:xfrm>
              <a:off x="587683" y="2993469"/>
              <a:ext cx="2481704" cy="2742202"/>
              <a:chOff x="1092593" y="628262"/>
              <a:chExt cx="1786565" cy="2183363"/>
            </a:xfrm>
          </p:grpSpPr>
          <p:sp>
            <p:nvSpPr>
              <p:cNvPr id="66" name="Data 65">
                <a:extLst>
                  <a:ext uri="{FF2B5EF4-FFF2-40B4-BE49-F238E27FC236}">
                    <a16:creationId xmlns:a16="http://schemas.microsoft.com/office/drawing/2014/main" id="{1170F186-2890-374B-F444-2692E99C26D7}"/>
                  </a:ext>
                </a:extLst>
              </p:cNvPr>
              <p:cNvSpPr/>
              <p:nvPr/>
            </p:nvSpPr>
            <p:spPr>
              <a:xfrm rot="16200000">
                <a:off x="758890" y="1032589"/>
                <a:ext cx="2183363" cy="1374710"/>
              </a:xfrm>
              <a:prstGeom prst="flowChartInputOutput">
                <a:avLst/>
              </a:prstGeom>
              <a:solidFill>
                <a:srgbClr val="05516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Data 66">
                <a:extLst>
                  <a:ext uri="{FF2B5EF4-FFF2-40B4-BE49-F238E27FC236}">
                    <a16:creationId xmlns:a16="http://schemas.microsoft.com/office/drawing/2014/main" id="{105A209A-1FC1-0ADF-CACE-F2970189D68D}"/>
                  </a:ext>
                </a:extLst>
              </p:cNvPr>
              <p:cNvSpPr/>
              <p:nvPr/>
            </p:nvSpPr>
            <p:spPr>
              <a:xfrm rot="20875162" flipH="1" flipV="1">
                <a:off x="1092593" y="1102235"/>
                <a:ext cx="1786565" cy="1602645"/>
              </a:xfrm>
              <a:prstGeom prst="flowChartInputOutpu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67759" sx="102000" sy="102000" algn="ctr" rotWithShape="0">
                  <a:prstClr val="black">
                    <a:alpha val="69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ight Triangle 67">
                <a:extLst>
                  <a:ext uri="{FF2B5EF4-FFF2-40B4-BE49-F238E27FC236}">
                    <a16:creationId xmlns:a16="http://schemas.microsoft.com/office/drawing/2014/main" id="{6E152B80-3FF8-237B-A8E9-11B9091DC321}"/>
                  </a:ext>
                </a:extLst>
              </p:cNvPr>
              <p:cNvSpPr/>
              <p:nvPr/>
            </p:nvSpPr>
            <p:spPr>
              <a:xfrm rot="19143355" flipH="1">
                <a:off x="1254672" y="1920475"/>
                <a:ext cx="164991" cy="178131"/>
              </a:xfrm>
              <a:prstGeom prst="rtTriangle">
                <a:avLst/>
              </a:prstGeom>
              <a:solidFill>
                <a:srgbClr val="05516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8E1E5AA-242D-E00A-62E3-CFB8F406E976}"/>
                  </a:ext>
                </a:extLst>
              </p:cNvPr>
              <p:cNvSpPr txBox="1"/>
              <p:nvPr/>
            </p:nvSpPr>
            <p:spPr>
              <a:xfrm>
                <a:off x="1496217" y="1284462"/>
                <a:ext cx="1165475" cy="185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70FAB46-F0E4-B13E-0E33-BF5706126AAF}"/>
                </a:ext>
              </a:extLst>
            </p:cNvPr>
            <p:cNvSpPr/>
            <p:nvPr/>
          </p:nvSpPr>
          <p:spPr>
            <a:xfrm>
              <a:off x="685785" y="2093330"/>
              <a:ext cx="2123917" cy="448887"/>
            </a:xfrm>
            <a:prstGeom prst="rect">
              <a:avLst/>
            </a:prstGeom>
            <a:solidFill>
              <a:srgbClr val="0551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95DBAE3-ACE2-FDB2-D914-6184C72B3CE0}"/>
                </a:ext>
              </a:extLst>
            </p:cNvPr>
            <p:cNvSpPr txBox="1"/>
            <p:nvPr/>
          </p:nvSpPr>
          <p:spPr>
            <a:xfrm>
              <a:off x="1359756" y="2161467"/>
              <a:ext cx="775975" cy="309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XGBR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D07AF7F-71CC-BFA0-9119-751170D86BC9}"/>
              </a:ext>
            </a:extLst>
          </p:cNvPr>
          <p:cNvGrpSpPr/>
          <p:nvPr/>
        </p:nvGrpSpPr>
        <p:grpSpPr>
          <a:xfrm>
            <a:off x="3516076" y="1629934"/>
            <a:ext cx="2507127" cy="4340721"/>
            <a:chOff x="587683" y="2093330"/>
            <a:chExt cx="2481704" cy="3642341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9180A5E-9364-B314-4A9D-983BF9D5AC83}"/>
                </a:ext>
              </a:extLst>
            </p:cNvPr>
            <p:cNvGrpSpPr/>
            <p:nvPr/>
          </p:nvGrpSpPr>
          <p:grpSpPr>
            <a:xfrm>
              <a:off x="587683" y="2993469"/>
              <a:ext cx="2481704" cy="2742202"/>
              <a:chOff x="1092593" y="628262"/>
              <a:chExt cx="1786565" cy="2183363"/>
            </a:xfrm>
          </p:grpSpPr>
          <p:sp>
            <p:nvSpPr>
              <p:cNvPr id="74" name="Data 73">
                <a:extLst>
                  <a:ext uri="{FF2B5EF4-FFF2-40B4-BE49-F238E27FC236}">
                    <a16:creationId xmlns:a16="http://schemas.microsoft.com/office/drawing/2014/main" id="{8FEA4EC9-970E-EF66-9400-4CE30819DC21}"/>
                  </a:ext>
                </a:extLst>
              </p:cNvPr>
              <p:cNvSpPr/>
              <p:nvPr/>
            </p:nvSpPr>
            <p:spPr>
              <a:xfrm rot="16200000">
                <a:off x="758890" y="1032589"/>
                <a:ext cx="2183363" cy="1374710"/>
              </a:xfrm>
              <a:prstGeom prst="flowChartInputOutput">
                <a:avLst/>
              </a:prstGeom>
              <a:solidFill>
                <a:srgbClr val="74B4D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Data 74">
                <a:extLst>
                  <a:ext uri="{FF2B5EF4-FFF2-40B4-BE49-F238E27FC236}">
                    <a16:creationId xmlns:a16="http://schemas.microsoft.com/office/drawing/2014/main" id="{B35B1708-BF1F-128E-CE6C-C33FF70FE82B}"/>
                  </a:ext>
                </a:extLst>
              </p:cNvPr>
              <p:cNvSpPr/>
              <p:nvPr/>
            </p:nvSpPr>
            <p:spPr>
              <a:xfrm rot="20875162" flipH="1" flipV="1">
                <a:off x="1092593" y="1102235"/>
                <a:ext cx="1786565" cy="1602645"/>
              </a:xfrm>
              <a:prstGeom prst="flowChartInputOutpu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67759" sx="102000" sy="102000" algn="ctr" rotWithShape="0">
                  <a:prstClr val="black">
                    <a:alpha val="69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ight Triangle 75">
                <a:extLst>
                  <a:ext uri="{FF2B5EF4-FFF2-40B4-BE49-F238E27FC236}">
                    <a16:creationId xmlns:a16="http://schemas.microsoft.com/office/drawing/2014/main" id="{9512F2BB-3E26-F028-F0A6-430829EB6A1A}"/>
                  </a:ext>
                </a:extLst>
              </p:cNvPr>
              <p:cNvSpPr/>
              <p:nvPr/>
            </p:nvSpPr>
            <p:spPr>
              <a:xfrm rot="19143355" flipH="1">
                <a:off x="1254672" y="1920475"/>
                <a:ext cx="164991" cy="178131"/>
              </a:xfrm>
              <a:prstGeom prst="rtTriangle">
                <a:avLst/>
              </a:prstGeom>
              <a:solidFill>
                <a:srgbClr val="74B4D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2413447-CBC3-301B-BF0A-3BC7DC0875BA}"/>
                  </a:ext>
                </a:extLst>
              </p:cNvPr>
              <p:cNvSpPr txBox="1"/>
              <p:nvPr/>
            </p:nvSpPr>
            <p:spPr>
              <a:xfrm>
                <a:off x="1496217" y="1343638"/>
                <a:ext cx="1165475" cy="1172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Nova Cond" panose="020B0506020202020204" pitchFamily="34" charset="0"/>
                  </a:rPr>
                  <a:t>The model is built to handle </a:t>
                </a:r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Nova Cond" panose="020B0506020202020204" pitchFamily="34" charset="0"/>
                  </a:rPr>
                  <a:t>sequential datasets and can deal with seasonality</a:t>
                </a:r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Nova Cond" panose="020B0506020202020204" pitchFamily="34" charset="0"/>
                  </a:rPr>
                  <a:t>. LSTM can also capture </a:t>
                </a:r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Nova Cond" panose="020B0506020202020204" pitchFamily="34" charset="0"/>
                  </a:rPr>
                  <a:t>long-term dependencies</a:t>
                </a:r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Nova Cond" panose="020B0506020202020204" pitchFamily="34" charset="0"/>
                  </a:rPr>
                  <a:t>. These are all characteristics that we see in our dataset.</a:t>
                </a:r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AD9C7CD-1FDB-627F-6162-8B047F705365}"/>
                </a:ext>
              </a:extLst>
            </p:cNvPr>
            <p:cNvSpPr/>
            <p:nvPr/>
          </p:nvSpPr>
          <p:spPr>
            <a:xfrm>
              <a:off x="685785" y="2093330"/>
              <a:ext cx="2123917" cy="448887"/>
            </a:xfrm>
            <a:prstGeom prst="rect">
              <a:avLst/>
            </a:prstGeom>
            <a:solidFill>
              <a:srgbClr val="74B4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BA8ECAD-AE87-C3FD-6F67-49EF63786D1A}"/>
                </a:ext>
              </a:extLst>
            </p:cNvPr>
            <p:cNvSpPr txBox="1"/>
            <p:nvPr/>
          </p:nvSpPr>
          <p:spPr>
            <a:xfrm>
              <a:off x="1376346" y="2157200"/>
              <a:ext cx="725880" cy="309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LSTM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8646F0A-E705-424D-93AE-644B02183AB5}"/>
              </a:ext>
            </a:extLst>
          </p:cNvPr>
          <p:cNvGrpSpPr/>
          <p:nvPr/>
        </p:nvGrpSpPr>
        <p:grpSpPr>
          <a:xfrm>
            <a:off x="655640" y="1613963"/>
            <a:ext cx="2507127" cy="4340721"/>
            <a:chOff x="587683" y="2093330"/>
            <a:chExt cx="2481704" cy="3642341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9895160-B292-7E89-6CA9-D3BEF48E486B}"/>
                </a:ext>
              </a:extLst>
            </p:cNvPr>
            <p:cNvGrpSpPr/>
            <p:nvPr/>
          </p:nvGrpSpPr>
          <p:grpSpPr>
            <a:xfrm>
              <a:off x="587683" y="2993469"/>
              <a:ext cx="2481704" cy="2742202"/>
              <a:chOff x="1092593" y="628262"/>
              <a:chExt cx="1786565" cy="2183363"/>
            </a:xfrm>
          </p:grpSpPr>
          <p:sp>
            <p:nvSpPr>
              <p:cNvPr id="82" name="Data 81">
                <a:extLst>
                  <a:ext uri="{FF2B5EF4-FFF2-40B4-BE49-F238E27FC236}">
                    <a16:creationId xmlns:a16="http://schemas.microsoft.com/office/drawing/2014/main" id="{7B2AB03B-86A7-3F99-0DEF-39813EB56078}"/>
                  </a:ext>
                </a:extLst>
              </p:cNvPr>
              <p:cNvSpPr/>
              <p:nvPr/>
            </p:nvSpPr>
            <p:spPr>
              <a:xfrm rot="16200000">
                <a:off x="758890" y="1032589"/>
                <a:ext cx="2183363" cy="1374710"/>
              </a:xfrm>
              <a:prstGeom prst="flowChartInputOutput">
                <a:avLst/>
              </a:prstGeom>
              <a:solidFill>
                <a:srgbClr val="C4DE7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Data 82">
                <a:extLst>
                  <a:ext uri="{FF2B5EF4-FFF2-40B4-BE49-F238E27FC236}">
                    <a16:creationId xmlns:a16="http://schemas.microsoft.com/office/drawing/2014/main" id="{3D10AC23-3305-C367-B0F2-CB814330770A}"/>
                  </a:ext>
                </a:extLst>
              </p:cNvPr>
              <p:cNvSpPr/>
              <p:nvPr/>
            </p:nvSpPr>
            <p:spPr>
              <a:xfrm rot="20875162" flipH="1" flipV="1">
                <a:off x="1092593" y="1102235"/>
                <a:ext cx="1786565" cy="1602645"/>
              </a:xfrm>
              <a:prstGeom prst="flowChartInputOutpu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67759" sx="102000" sy="102000" algn="ctr" rotWithShape="0">
                  <a:prstClr val="black">
                    <a:alpha val="69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ight Triangle 83">
                <a:extLst>
                  <a:ext uri="{FF2B5EF4-FFF2-40B4-BE49-F238E27FC236}">
                    <a16:creationId xmlns:a16="http://schemas.microsoft.com/office/drawing/2014/main" id="{EF3B0C0C-1D2B-8904-25D9-D446F4378938}"/>
                  </a:ext>
                </a:extLst>
              </p:cNvPr>
              <p:cNvSpPr/>
              <p:nvPr/>
            </p:nvSpPr>
            <p:spPr>
              <a:xfrm rot="19143355" flipH="1">
                <a:off x="1254672" y="1920475"/>
                <a:ext cx="164991" cy="178131"/>
              </a:xfrm>
              <a:prstGeom prst="rtTriangle">
                <a:avLst/>
              </a:prstGeom>
              <a:solidFill>
                <a:srgbClr val="C4DE7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68D1933-A5CD-9869-900D-F4517D19D951}"/>
                  </a:ext>
                </a:extLst>
              </p:cNvPr>
              <p:cNvSpPr txBox="1"/>
              <p:nvPr/>
            </p:nvSpPr>
            <p:spPr>
              <a:xfrm>
                <a:off x="1488473" y="1390758"/>
                <a:ext cx="1184896" cy="1172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Nova Cond" panose="020B0506020202020204" pitchFamily="34" charset="0"/>
                  </a:rPr>
                  <a:t>Cross-learning capabilities</a:t>
                </a:r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Nova Cond" panose="020B0506020202020204" pitchFamily="34" charset="0"/>
                  </a:rPr>
                  <a:t> allow this model to capture </a:t>
                </a:r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Nova Cond" panose="020B0506020202020204" pitchFamily="34" charset="0"/>
                  </a:rPr>
                  <a:t>complex, group-dependent relationships </a:t>
                </a:r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 Nova Cond" panose="020B0506020202020204" pitchFamily="34" charset="0"/>
                  </a:rPr>
                  <a:t>and aggregate them within the main times series model.</a:t>
                </a:r>
              </a:p>
            </p:txBody>
          </p: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F496029-5F58-0AF3-3306-3104DE95326A}"/>
                </a:ext>
              </a:extLst>
            </p:cNvPr>
            <p:cNvSpPr/>
            <p:nvPr/>
          </p:nvSpPr>
          <p:spPr>
            <a:xfrm>
              <a:off x="685785" y="2093330"/>
              <a:ext cx="2123917" cy="448887"/>
            </a:xfrm>
            <a:prstGeom prst="rect">
              <a:avLst/>
            </a:prstGeom>
            <a:solidFill>
              <a:srgbClr val="C4DE7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9015C20-23AD-8571-434F-CC99CF0FD204}"/>
                </a:ext>
              </a:extLst>
            </p:cNvPr>
            <p:cNvSpPr txBox="1"/>
            <p:nvPr/>
          </p:nvSpPr>
          <p:spPr>
            <a:xfrm>
              <a:off x="1240501" y="2159939"/>
              <a:ext cx="994534" cy="309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 Nova Cond" panose="020B0506020202020204" pitchFamily="34" charset="0"/>
                </a:rPr>
                <a:t>Deep AR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4FF0B9C-9DE5-6C69-83F7-CB66AC64D006}"/>
              </a:ext>
            </a:extLst>
          </p:cNvPr>
          <p:cNvSpPr txBox="1"/>
          <p:nvPr/>
        </p:nvSpPr>
        <p:spPr>
          <a:xfrm>
            <a:off x="9754434" y="3945874"/>
            <a:ext cx="16355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Effective in 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capturing complex relationships in structured data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. The model's 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robustness to outliers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 Cond" panose="020B0506020202020204" pitchFamily="34" charset="0"/>
              </a:rPr>
              <a:t> and ability to handle large datasets ensure accurate and reliable forecasts.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56CB85-9CD0-8A5B-2946-702C0E8FD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9498" y="6333987"/>
            <a:ext cx="463378" cy="365125"/>
          </a:xfrm>
        </p:spPr>
        <p:txBody>
          <a:bodyPr/>
          <a:lstStyle/>
          <a:p>
            <a:fld id="{E665FA1D-98EC-3D41-BFDE-D5086153DD6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081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6871</TotalTime>
  <Words>2191</Words>
  <Application>Microsoft Macintosh PowerPoint</Application>
  <PresentationFormat>Widescreen</PresentationFormat>
  <Paragraphs>280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Aptos</vt:lpstr>
      <vt:lpstr>Aptos Display</vt:lpstr>
      <vt:lpstr>Arial</vt:lpstr>
      <vt:lpstr>Arial Nova</vt:lpstr>
      <vt:lpstr>Arial Nova Cond</vt:lpstr>
      <vt:lpstr>Franklin Gothic Demi Cond</vt:lpstr>
      <vt:lpstr>Franklin Gothic Medium Cond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Roopesh Raveendran</dc:creator>
  <cp:lastModifiedBy>Cathy Ouyang</cp:lastModifiedBy>
  <cp:revision>271</cp:revision>
  <dcterms:created xsi:type="dcterms:W3CDTF">2024-07-02T05:16:27Z</dcterms:created>
  <dcterms:modified xsi:type="dcterms:W3CDTF">2024-08-10T03:04:26Z</dcterms:modified>
</cp:coreProperties>
</file>